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73" r:id="rId11"/>
    <p:sldId id="274" r:id="rId12"/>
    <p:sldId id="275" r:id="rId13"/>
    <p:sldId id="270" r:id="rId14"/>
    <p:sldId id="271" r:id="rId15"/>
    <p:sldId id="272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Nunito" panose="020B0604020202020204" charset="0"/>
      <p:regular r:id="rId22"/>
      <p:bold r:id="rId23"/>
      <p:italic r:id="rId24"/>
      <p:boldItalic r:id="rId25"/>
    </p:embeddedFont>
    <p:embeddedFont>
      <p:font typeface="Maven Pro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153b2b7d36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153b2b7d36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153b2b7d36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153b2b7d36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153b2b7d36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153b2b7d36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153b2b7d36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153b2b7d36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153b2b7d36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153b2b7d36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86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495">
              <a:lnSpc>
                <a:spcPts val="532"/>
              </a:lnSpc>
            </a:pPr>
            <a:r>
              <a:rPr lang="en-US" spc="-36" smtClean="0"/>
              <a:t>W</a:t>
            </a:r>
            <a:r>
              <a:rPr lang="en-US" spc="31" smtClean="0"/>
              <a:t>e</a:t>
            </a:r>
            <a:r>
              <a:rPr lang="en-US" spc="23" smtClean="0"/>
              <a:t>s</a:t>
            </a:r>
            <a:r>
              <a:rPr lang="en-US" spc="3" smtClean="0"/>
              <a:t>t</a:t>
            </a:r>
            <a:r>
              <a:rPr lang="en-US" spc="31" smtClean="0"/>
              <a:t> </a:t>
            </a:r>
            <a:r>
              <a:rPr lang="en-US" spc="15" smtClean="0"/>
              <a:t>Co</a:t>
            </a:r>
            <a:r>
              <a:rPr lang="en-US" spc="-10" smtClean="0"/>
              <a:t>n</a:t>
            </a:r>
            <a:r>
              <a:rPr lang="en-US" spc="51" smtClean="0"/>
              <a:t>t</a:t>
            </a:r>
            <a:r>
              <a:rPr lang="en-US" spc="-18" smtClean="0"/>
              <a:t>r</a:t>
            </a:r>
            <a:r>
              <a:rPr lang="en-US" spc="13" smtClean="0"/>
              <a:t>a</a:t>
            </a:r>
            <a:r>
              <a:rPr lang="en-US" spc="-20" smtClean="0"/>
              <a:t> </a:t>
            </a:r>
            <a:r>
              <a:rPr lang="en-US" spc="15" smtClean="0"/>
              <a:t>Co</a:t>
            </a:r>
            <a:r>
              <a:rPr lang="en-US" spc="23" smtClean="0"/>
              <a:t>s</a:t>
            </a:r>
            <a:r>
              <a:rPr lang="en-US" spc="51" smtClean="0"/>
              <a:t>t</a:t>
            </a:r>
            <a:r>
              <a:rPr lang="en-US" spc="13" smtClean="0"/>
              <a:t>a</a:t>
            </a:r>
            <a:r>
              <a:rPr lang="en-US" spc="-20" smtClean="0"/>
              <a:t> </a:t>
            </a:r>
            <a:r>
              <a:rPr lang="en-US" spc="-38" smtClean="0"/>
              <a:t>U</a:t>
            </a:r>
            <a:r>
              <a:rPr lang="en-US" spc="-10" smtClean="0"/>
              <a:t>n</a:t>
            </a:r>
            <a:r>
              <a:rPr lang="en-US" spc="-23" smtClean="0"/>
              <a:t>i</a:t>
            </a:r>
            <a:r>
              <a:rPr lang="en-US" spc="33" smtClean="0"/>
              <a:t>f</a:t>
            </a:r>
            <a:r>
              <a:rPr lang="en-US" spc="-23" smtClean="0"/>
              <a:t>i</a:t>
            </a:r>
            <a:r>
              <a:rPr lang="en-US" spc="31" smtClean="0"/>
              <a:t>e</a:t>
            </a:r>
            <a:r>
              <a:rPr lang="en-US" spc="15" smtClean="0"/>
              <a:t>d</a:t>
            </a:r>
            <a:r>
              <a:rPr lang="en-US" spc="-15" smtClean="0"/>
              <a:t> </a:t>
            </a:r>
            <a:r>
              <a:rPr lang="en-US" spc="-10" smtClean="0"/>
              <a:t>F</a:t>
            </a:r>
            <a:r>
              <a:rPr lang="en-US" spc="10" smtClean="0"/>
              <a:t>a</a:t>
            </a:r>
            <a:r>
              <a:rPr lang="en-US" spc="-20" smtClean="0"/>
              <a:t>l</a:t>
            </a:r>
            <a:r>
              <a:rPr lang="en-US" spc="13" smtClean="0"/>
              <a:t>l</a:t>
            </a:r>
            <a:r>
              <a:rPr lang="en-US" spc="-51" smtClean="0"/>
              <a:t> </a:t>
            </a:r>
            <a:r>
              <a:rPr lang="en-US" spc="28" smtClean="0"/>
              <a:t>2</a:t>
            </a:r>
            <a:r>
              <a:rPr lang="en-US" spc="-3" smtClean="0"/>
              <a:t>0</a:t>
            </a:r>
            <a:r>
              <a:rPr lang="en-US" spc="28" smtClean="0"/>
              <a:t>2</a:t>
            </a:r>
            <a:r>
              <a:rPr lang="en-US" spc="-3" smtClean="0"/>
              <a:t>1</a:t>
            </a:r>
          </a:p>
          <a:p>
            <a:pPr marL="6495">
              <a:spcBef>
                <a:spcPts val="51"/>
              </a:spcBef>
            </a:pPr>
            <a:r>
              <a:rPr lang="en-US" sz="435" spc="8" smtClean="0"/>
              <a:t>Copyright</a:t>
            </a:r>
            <a:r>
              <a:rPr lang="en-US" sz="435" spc="-31" smtClean="0"/>
              <a:t> </a:t>
            </a:r>
            <a:r>
              <a:rPr lang="en-US" sz="435" spc="-3" smtClean="0"/>
              <a:t>California</a:t>
            </a:r>
            <a:r>
              <a:rPr lang="en-US" sz="435" spc="-5" smtClean="0"/>
              <a:t> </a:t>
            </a:r>
            <a:r>
              <a:rPr lang="en-US" sz="435" spc="3" smtClean="0"/>
              <a:t>Department</a:t>
            </a:r>
            <a:r>
              <a:rPr lang="en-US" sz="435" spc="-28" smtClean="0"/>
              <a:t> </a:t>
            </a:r>
            <a:r>
              <a:rPr lang="en-US" sz="435" spc="3" smtClean="0"/>
              <a:t>of</a:t>
            </a:r>
            <a:r>
              <a:rPr lang="en-US" sz="435" spc="-8" smtClean="0"/>
              <a:t> </a:t>
            </a:r>
            <a:r>
              <a:rPr lang="en-US" sz="435" smtClean="0"/>
              <a:t>Education.</a:t>
            </a:r>
            <a:r>
              <a:rPr lang="en-US" sz="435" spc="-20" smtClean="0"/>
              <a:t> </a:t>
            </a:r>
            <a:r>
              <a:rPr lang="en-US" sz="435" spc="5" smtClean="0"/>
              <a:t>Customized/reprinted</a:t>
            </a:r>
            <a:r>
              <a:rPr lang="en-US" sz="435" spc="3" smtClean="0"/>
              <a:t> </a:t>
            </a:r>
            <a:r>
              <a:rPr lang="en-US" sz="435" spc="-10" smtClean="0"/>
              <a:t>with</a:t>
            </a:r>
            <a:r>
              <a:rPr lang="en-US" sz="435" spc="-23" smtClean="0"/>
              <a:t> </a:t>
            </a:r>
            <a:r>
              <a:rPr lang="en-US" sz="435" spc="10" smtClean="0"/>
              <a:t>permission</a:t>
            </a:r>
            <a:r>
              <a:rPr lang="en-US" sz="435" spc="-26" smtClean="0"/>
              <a:t> </a:t>
            </a:r>
            <a:r>
              <a:rPr lang="en-US" sz="435" spc="10" smtClean="0"/>
              <a:t>by CDE</a:t>
            </a:r>
            <a:r>
              <a:rPr lang="en-US" sz="435" spc="-13" smtClean="0"/>
              <a:t> </a:t>
            </a:r>
            <a:r>
              <a:rPr lang="en-US" sz="435" spc="-3" smtClean="0"/>
              <a:t>for</a:t>
            </a:r>
            <a:r>
              <a:rPr lang="en-US" sz="435" smtClean="0"/>
              <a:t> </a:t>
            </a:r>
            <a:r>
              <a:rPr lang="en-US" sz="435" spc="-5" smtClean="0"/>
              <a:t>limited</a:t>
            </a:r>
            <a:r>
              <a:rPr lang="en-US" sz="435" spc="3" smtClean="0"/>
              <a:t> </a:t>
            </a:r>
            <a:r>
              <a:rPr lang="en-US" sz="435" spc="13" smtClean="0"/>
              <a:t>use.</a:t>
            </a:r>
            <a:endParaRPr lang="en-US" sz="435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86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495">
              <a:lnSpc>
                <a:spcPts val="532"/>
              </a:lnSpc>
            </a:pPr>
            <a:r>
              <a:rPr lang="en-US" spc="23" smtClean="0"/>
              <a:t>P</a:t>
            </a:r>
            <a:r>
              <a:rPr lang="en-US" spc="10" smtClean="0"/>
              <a:t>a</a:t>
            </a:r>
            <a:r>
              <a:rPr lang="en-US" spc="46" smtClean="0"/>
              <a:t>g</a:t>
            </a:r>
            <a:r>
              <a:rPr lang="en-US" smtClean="0"/>
              <a:t>e</a:t>
            </a:r>
            <a:r>
              <a:rPr lang="en-US" spc="13" smtClean="0"/>
              <a:t> </a:t>
            </a:r>
            <a:fld id="{81D60167-4931-47E6-BA6A-407CBD079E47}" type="slidenum">
              <a:rPr b="1" spc="13" smtClean="0"/>
              <a:pPr marL="6495">
                <a:lnSpc>
                  <a:spcPts val="532"/>
                </a:lnSpc>
              </a:pPr>
              <a:t>‹#›</a:t>
            </a:fld>
            <a:r>
              <a:rPr b="1" spc="-33" smtClean="0"/>
              <a:t> </a:t>
            </a:r>
            <a:r>
              <a:rPr spc="15" smtClean="0"/>
              <a:t>o</a:t>
            </a:r>
            <a:r>
              <a:rPr spc="-5" smtClean="0"/>
              <a:t>f</a:t>
            </a:r>
            <a:r>
              <a:rPr spc="20" smtClean="0"/>
              <a:t> </a:t>
            </a:r>
            <a:r>
              <a:rPr b="1" spc="13" smtClean="0"/>
              <a:t>3</a:t>
            </a:r>
            <a:endParaRPr b="1" spc="13" dirty="0"/>
          </a:p>
        </p:txBody>
      </p:sp>
    </p:spTree>
    <p:extLst>
      <p:ext uri="{BB962C8B-B14F-4D97-AF65-F5344CB8AC3E}">
        <p14:creationId xmlns:p14="http://schemas.microsoft.com/office/powerpoint/2010/main" val="254667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672125"/>
            <a:ext cx="6562200" cy="28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WCCUSD Early Learning</a:t>
            </a: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Program 2021-22 DRDP</a:t>
            </a:r>
            <a:endParaRPr sz="3500"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2723850"/>
            <a:ext cx="4255500" cy="15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Fall Data</a:t>
            </a:r>
            <a:endParaRPr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38" y="0"/>
            <a:ext cx="39745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43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38" y="0"/>
            <a:ext cx="39745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25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38" y="0"/>
            <a:ext cx="39745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34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38" y="0"/>
            <a:ext cx="39745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06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38" y="0"/>
            <a:ext cx="39745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39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38" y="0"/>
            <a:ext cx="39745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8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Desired Results Development Developmental Profile (DRDP) Fall Report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		Early Learning Program, PRESCHOOL 2021-22</a:t>
            </a:r>
            <a:endParaRPr sz="1200"/>
          </a:p>
        </p:txBody>
      </p:sp>
      <p:pic>
        <p:nvPicPr>
          <p:cNvPr id="284" name="Google Shape;284;p1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726" y="1754600"/>
            <a:ext cx="4290750" cy="265310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4"/>
          <p:cNvSpPr txBox="1"/>
          <p:nvPr/>
        </p:nvSpPr>
        <p:spPr>
          <a:xfrm>
            <a:off x="3254475" y="4252050"/>
            <a:ext cx="56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Exploring Middle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6" name="Google Shape;286;p14"/>
          <p:cNvSpPr txBox="1"/>
          <p:nvPr/>
        </p:nvSpPr>
        <p:spPr>
          <a:xfrm>
            <a:off x="3339375" y="3820475"/>
            <a:ext cx="339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3 %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7" name="Google Shape;287;p14"/>
          <p:cNvSpPr txBox="1"/>
          <p:nvPr/>
        </p:nvSpPr>
        <p:spPr>
          <a:xfrm>
            <a:off x="3827125" y="4252050"/>
            <a:ext cx="6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Exploring Later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8" name="Google Shape;288;p14"/>
          <p:cNvSpPr txBox="1"/>
          <p:nvPr/>
        </p:nvSpPr>
        <p:spPr>
          <a:xfrm>
            <a:off x="3870000" y="3480875"/>
            <a:ext cx="452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13%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9" name="Google Shape;289;p14"/>
          <p:cNvSpPr txBox="1"/>
          <p:nvPr/>
        </p:nvSpPr>
        <p:spPr>
          <a:xfrm>
            <a:off x="4428925" y="4252050"/>
            <a:ext cx="50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Building Earlier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0" name="Google Shape;290;p14"/>
          <p:cNvSpPr txBox="1"/>
          <p:nvPr/>
        </p:nvSpPr>
        <p:spPr>
          <a:xfrm>
            <a:off x="4322700" y="2313525"/>
            <a:ext cx="4075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     41%</a:t>
            </a:r>
            <a:endParaRPr sz="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1" name="Google Shape;291;p14"/>
          <p:cNvSpPr txBox="1"/>
          <p:nvPr/>
        </p:nvSpPr>
        <p:spPr>
          <a:xfrm>
            <a:off x="4966625" y="4252050"/>
            <a:ext cx="50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Building Middle</a:t>
            </a:r>
            <a:endParaRPr sz="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2" name="Google Shape;292;p14"/>
          <p:cNvSpPr txBox="1"/>
          <p:nvPr/>
        </p:nvSpPr>
        <p:spPr>
          <a:xfrm>
            <a:off x="4966625" y="2825213"/>
            <a:ext cx="382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28%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3" name="Google Shape;293;p14"/>
          <p:cNvSpPr txBox="1"/>
          <p:nvPr/>
        </p:nvSpPr>
        <p:spPr>
          <a:xfrm>
            <a:off x="5504325" y="4252050"/>
            <a:ext cx="130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Building             Integrating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Later                  Earlier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4" name="Google Shape;294;p14"/>
          <p:cNvSpPr txBox="1"/>
          <p:nvPr/>
        </p:nvSpPr>
        <p:spPr>
          <a:xfrm>
            <a:off x="5532725" y="3643600"/>
            <a:ext cx="382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 9%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5" name="Google Shape;295;p14"/>
          <p:cNvSpPr txBox="1"/>
          <p:nvPr/>
        </p:nvSpPr>
        <p:spPr>
          <a:xfrm>
            <a:off x="6098875" y="3757775"/>
            <a:ext cx="452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 6%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6" name="Google Shape;296;p14"/>
          <p:cNvSpPr txBox="1"/>
          <p:nvPr/>
        </p:nvSpPr>
        <p:spPr>
          <a:xfrm>
            <a:off x="7074975" y="1740150"/>
            <a:ext cx="1683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Nunito"/>
                <a:ea typeface="Nunito"/>
                <a:cs typeface="Nunito"/>
                <a:sym typeface="Nunito"/>
              </a:rPr>
              <a:t>No. of Students Enrolled:</a:t>
            </a: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Nunito"/>
                <a:ea typeface="Nunito"/>
                <a:cs typeface="Nunito"/>
                <a:sym typeface="Nunito"/>
              </a:rPr>
              <a:t>Fall 2021: 229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Desired Results Development Developmental Profile (DRDP) Fall Report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		Early Learning Program, PRESCHOOL 2021-22</a:t>
            </a:r>
            <a:endParaRPr/>
          </a:p>
        </p:txBody>
      </p:sp>
      <p:pic>
        <p:nvPicPr>
          <p:cNvPr id="302" name="Google Shape;302;p1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7000" y="1761675"/>
            <a:ext cx="4308651" cy="27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5"/>
          <p:cNvSpPr txBox="1"/>
          <p:nvPr/>
        </p:nvSpPr>
        <p:spPr>
          <a:xfrm>
            <a:off x="3381700" y="4400625"/>
            <a:ext cx="60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Exploring Earlier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4" name="Google Shape;304;p15"/>
          <p:cNvSpPr txBox="1"/>
          <p:nvPr/>
        </p:nvSpPr>
        <p:spPr>
          <a:xfrm>
            <a:off x="3940750" y="4400625"/>
            <a:ext cx="70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Exploring Middle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5" name="Google Shape;305;p15"/>
          <p:cNvSpPr txBox="1"/>
          <p:nvPr/>
        </p:nvSpPr>
        <p:spPr>
          <a:xfrm>
            <a:off x="4520875" y="4400625"/>
            <a:ext cx="55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Exploring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Later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6" name="Google Shape;306;p15"/>
          <p:cNvSpPr txBox="1"/>
          <p:nvPr/>
        </p:nvSpPr>
        <p:spPr>
          <a:xfrm>
            <a:off x="5030175" y="4400625"/>
            <a:ext cx="55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Building Earlier</a:t>
            </a:r>
            <a:endParaRPr sz="6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7" name="Google Shape;307;p15"/>
          <p:cNvSpPr txBox="1"/>
          <p:nvPr/>
        </p:nvSpPr>
        <p:spPr>
          <a:xfrm>
            <a:off x="5589075" y="4400625"/>
            <a:ext cx="116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Building           Building 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Middle              Later                 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8" name="Google Shape;308;p15"/>
          <p:cNvSpPr txBox="1"/>
          <p:nvPr/>
        </p:nvSpPr>
        <p:spPr>
          <a:xfrm>
            <a:off x="3487950" y="3919525"/>
            <a:ext cx="332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2%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9" name="Google Shape;309;p15"/>
          <p:cNvSpPr txBox="1"/>
          <p:nvPr/>
        </p:nvSpPr>
        <p:spPr>
          <a:xfrm>
            <a:off x="4039800" y="3473800"/>
            <a:ext cx="4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14%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0" name="Google Shape;310;p15"/>
          <p:cNvSpPr txBox="1"/>
          <p:nvPr/>
        </p:nvSpPr>
        <p:spPr>
          <a:xfrm>
            <a:off x="4572000" y="2807775"/>
            <a:ext cx="375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28%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1" name="Google Shape;311;p15"/>
          <p:cNvSpPr txBox="1"/>
          <p:nvPr/>
        </p:nvSpPr>
        <p:spPr>
          <a:xfrm>
            <a:off x="5090325" y="2193250"/>
            <a:ext cx="4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44%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2" name="Google Shape;312;p15"/>
          <p:cNvSpPr txBox="1"/>
          <p:nvPr/>
        </p:nvSpPr>
        <p:spPr>
          <a:xfrm>
            <a:off x="5659975" y="3834625"/>
            <a:ext cx="332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7%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3" name="Google Shape;313;p15"/>
          <p:cNvSpPr txBox="1"/>
          <p:nvPr/>
        </p:nvSpPr>
        <p:spPr>
          <a:xfrm>
            <a:off x="6176450" y="3877075"/>
            <a:ext cx="558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5%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4" name="Google Shape;314;p15"/>
          <p:cNvSpPr txBox="1"/>
          <p:nvPr/>
        </p:nvSpPr>
        <p:spPr>
          <a:xfrm>
            <a:off x="6990075" y="1762150"/>
            <a:ext cx="1634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Nunito"/>
                <a:ea typeface="Nunito"/>
                <a:cs typeface="Nunito"/>
                <a:sym typeface="Nunito"/>
              </a:rPr>
              <a:t>No. of Students Enrolled:</a:t>
            </a: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Nunito"/>
                <a:ea typeface="Nunito"/>
                <a:cs typeface="Nunito"/>
                <a:sym typeface="Nunito"/>
              </a:rPr>
              <a:t>Fall 2021: 229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Desired Results Development Developmental Profile (DRDP) Fall Report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		Early Learning Program, PRESCHOOL 2021-22</a:t>
            </a:r>
            <a:endParaRPr/>
          </a:p>
        </p:txBody>
      </p:sp>
      <p:pic>
        <p:nvPicPr>
          <p:cNvPr id="320" name="Google Shape;320;p16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488" y="1782925"/>
            <a:ext cx="4376076" cy="270587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6"/>
          <p:cNvSpPr txBox="1"/>
          <p:nvPr/>
        </p:nvSpPr>
        <p:spPr>
          <a:xfrm>
            <a:off x="3509175" y="4421850"/>
            <a:ext cx="309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2" name="Google Shape;322;p16"/>
          <p:cNvSpPr txBox="1"/>
          <p:nvPr/>
        </p:nvSpPr>
        <p:spPr>
          <a:xfrm>
            <a:off x="3339375" y="4358175"/>
            <a:ext cx="348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        Exploring                       Exploring                          Building                          Building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        Middle                            Later                                  Earlier                            Middle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3" name="Google Shape;323;p16"/>
          <p:cNvSpPr txBox="1"/>
          <p:nvPr/>
        </p:nvSpPr>
        <p:spPr>
          <a:xfrm>
            <a:off x="3516250" y="2214475"/>
            <a:ext cx="66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       27%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4" name="Google Shape;324;p16"/>
          <p:cNvSpPr txBox="1"/>
          <p:nvPr/>
        </p:nvSpPr>
        <p:spPr>
          <a:xfrm>
            <a:off x="4393550" y="2337300"/>
            <a:ext cx="544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    25%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5" name="Google Shape;325;p16"/>
          <p:cNvSpPr txBox="1"/>
          <p:nvPr/>
        </p:nvSpPr>
        <p:spPr>
          <a:xfrm>
            <a:off x="5292075" y="2214475"/>
            <a:ext cx="544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27%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6" name="Google Shape;326;p16"/>
          <p:cNvSpPr txBox="1"/>
          <p:nvPr/>
        </p:nvSpPr>
        <p:spPr>
          <a:xfrm>
            <a:off x="6084475" y="2614200"/>
            <a:ext cx="629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21%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7" name="Google Shape;327;p16"/>
          <p:cNvSpPr txBox="1"/>
          <p:nvPr/>
        </p:nvSpPr>
        <p:spPr>
          <a:xfrm>
            <a:off x="7159875" y="1731125"/>
            <a:ext cx="1464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Nunito"/>
                <a:ea typeface="Nunito"/>
                <a:cs typeface="Nunito"/>
                <a:sym typeface="Nunito"/>
              </a:rPr>
              <a:t>No. of Students Enrolled:</a:t>
            </a: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Nunito"/>
                <a:ea typeface="Nunito"/>
                <a:cs typeface="Nunito"/>
                <a:sym typeface="Nunito"/>
              </a:rPr>
              <a:t>Fall 2021: 229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Desired Results Development Developmental Profile (DRDP) Fall Report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		Early Learning Program, PRESCHOOL 2021-22</a:t>
            </a:r>
            <a:endParaRPr/>
          </a:p>
        </p:txBody>
      </p:sp>
      <p:pic>
        <p:nvPicPr>
          <p:cNvPr id="333" name="Google Shape;333;p1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9100" y="1790000"/>
            <a:ext cx="4238775" cy="26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7"/>
          <p:cNvSpPr txBox="1"/>
          <p:nvPr/>
        </p:nvSpPr>
        <p:spPr>
          <a:xfrm>
            <a:off x="3318150" y="4294500"/>
            <a:ext cx="3297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Exploring          Exploring         Building            Building            Building            Integrating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Earlier                Later                Earlier               Middle               Later                 Earlier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5" name="Google Shape;335;p17"/>
          <p:cNvSpPr txBox="1"/>
          <p:nvPr/>
        </p:nvSpPr>
        <p:spPr>
          <a:xfrm>
            <a:off x="3445500" y="3870000"/>
            <a:ext cx="318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3%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6" name="Google Shape;336;p17"/>
          <p:cNvSpPr txBox="1"/>
          <p:nvPr/>
        </p:nvSpPr>
        <p:spPr>
          <a:xfrm>
            <a:off x="3933675" y="3070525"/>
            <a:ext cx="35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19%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7" name="Google Shape;337;p17"/>
          <p:cNvSpPr txBox="1"/>
          <p:nvPr/>
        </p:nvSpPr>
        <p:spPr>
          <a:xfrm>
            <a:off x="4485525" y="2571750"/>
            <a:ext cx="35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29%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8" name="Google Shape;338;p17"/>
          <p:cNvSpPr txBox="1"/>
          <p:nvPr/>
        </p:nvSpPr>
        <p:spPr>
          <a:xfrm>
            <a:off x="5009075" y="2351450"/>
            <a:ext cx="4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33%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9" name="Google Shape;339;p17"/>
          <p:cNvSpPr txBox="1"/>
          <p:nvPr/>
        </p:nvSpPr>
        <p:spPr>
          <a:xfrm>
            <a:off x="5546775" y="3381825"/>
            <a:ext cx="35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12%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0" name="Google Shape;340;p17"/>
          <p:cNvSpPr txBox="1"/>
          <p:nvPr/>
        </p:nvSpPr>
        <p:spPr>
          <a:xfrm>
            <a:off x="6112775" y="3827550"/>
            <a:ext cx="35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4%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1" name="Google Shape;341;p17"/>
          <p:cNvSpPr txBox="1"/>
          <p:nvPr/>
        </p:nvSpPr>
        <p:spPr>
          <a:xfrm>
            <a:off x="7032525" y="1754600"/>
            <a:ext cx="1400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Nunito"/>
                <a:ea typeface="Nunito"/>
                <a:cs typeface="Nunito"/>
                <a:sym typeface="Nunito"/>
              </a:rPr>
              <a:t>No. of Students Enrolled:</a:t>
            </a: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Nunito"/>
                <a:ea typeface="Nunito"/>
                <a:cs typeface="Nunito"/>
                <a:sym typeface="Nunito"/>
              </a:rPr>
              <a:t>Fall 2021: 229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Desired Results Development Developmental Profile (DRDP) Fall Report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		Early Learning Program, PRESCHOOL 2021-22</a:t>
            </a:r>
            <a:endParaRPr/>
          </a:p>
        </p:txBody>
      </p:sp>
      <p:pic>
        <p:nvPicPr>
          <p:cNvPr id="347" name="Google Shape;347;p1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3000" y="1782900"/>
            <a:ext cx="4570599" cy="282615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8"/>
          <p:cNvSpPr txBox="1"/>
          <p:nvPr/>
        </p:nvSpPr>
        <p:spPr>
          <a:xfrm>
            <a:off x="5002000" y="2801675"/>
            <a:ext cx="488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26%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9" name="Google Shape;349;p18"/>
          <p:cNvSpPr txBox="1"/>
          <p:nvPr/>
        </p:nvSpPr>
        <p:spPr>
          <a:xfrm>
            <a:off x="3516250" y="4443075"/>
            <a:ext cx="358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Discovering               Exploring                 Developing             Building                    Integrating 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English                      English                      English                   English                      English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0" name="Google Shape;350;p18"/>
          <p:cNvSpPr txBox="1"/>
          <p:nvPr/>
        </p:nvSpPr>
        <p:spPr>
          <a:xfrm>
            <a:off x="3693125" y="4004425"/>
            <a:ext cx="417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4%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1" name="Google Shape;351;p18"/>
          <p:cNvSpPr txBox="1"/>
          <p:nvPr/>
        </p:nvSpPr>
        <p:spPr>
          <a:xfrm>
            <a:off x="4352700" y="2200325"/>
            <a:ext cx="4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37%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2" name="Google Shape;352;p18"/>
          <p:cNvSpPr txBox="1"/>
          <p:nvPr/>
        </p:nvSpPr>
        <p:spPr>
          <a:xfrm>
            <a:off x="5709500" y="2670800"/>
            <a:ext cx="488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28%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3" name="Google Shape;353;p18"/>
          <p:cNvSpPr txBox="1"/>
          <p:nvPr/>
        </p:nvSpPr>
        <p:spPr>
          <a:xfrm>
            <a:off x="6459450" y="3954900"/>
            <a:ext cx="3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Nunito"/>
                <a:ea typeface="Nunito"/>
                <a:cs typeface="Nunito"/>
                <a:sym typeface="Nunito"/>
              </a:rPr>
              <a:t>5%</a:t>
            </a:r>
            <a:endParaRPr sz="6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4" name="Google Shape;354;p18"/>
          <p:cNvSpPr txBox="1"/>
          <p:nvPr/>
        </p:nvSpPr>
        <p:spPr>
          <a:xfrm>
            <a:off x="7541925" y="1712150"/>
            <a:ext cx="1471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Nunito"/>
                <a:ea typeface="Nunito"/>
                <a:cs typeface="Nunito"/>
                <a:sym typeface="Nunito"/>
              </a:rPr>
              <a:t>No. of Students Enrolled:</a:t>
            </a: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Nunito"/>
                <a:ea typeface="Nunito"/>
                <a:cs typeface="Nunito"/>
                <a:sym typeface="Nunito"/>
              </a:rPr>
              <a:t>Fall 2021: 229</a:t>
            </a:r>
            <a:endParaRPr sz="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21120" y="1772949"/>
            <a:ext cx="3701761" cy="385763"/>
            <a:chOff x="266700" y="3467100"/>
            <a:chExt cx="7239000" cy="754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" y="3467100"/>
              <a:ext cx="7239000" cy="7543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48840" y="4069080"/>
              <a:ext cx="4312920" cy="7620"/>
            </a:xfrm>
            <a:custGeom>
              <a:avLst/>
              <a:gdLst/>
              <a:ahLst/>
              <a:cxnLst/>
              <a:rect l="l" t="t" r="r" b="b"/>
              <a:pathLst>
                <a:path w="4312920" h="7620">
                  <a:moveTo>
                    <a:pt x="4312920" y="7620"/>
                  </a:moveTo>
                  <a:lnTo>
                    <a:pt x="0" y="7620"/>
                  </a:lnTo>
                  <a:lnTo>
                    <a:pt x="0" y="0"/>
                  </a:lnTo>
                  <a:lnTo>
                    <a:pt x="4312920" y="0"/>
                  </a:lnTo>
                  <a:lnTo>
                    <a:pt x="4312920" y="7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5" name="object 5"/>
            <p:cNvSpPr/>
            <p:nvPr/>
          </p:nvSpPr>
          <p:spPr>
            <a:xfrm>
              <a:off x="2148839" y="4072890"/>
              <a:ext cx="4312920" cy="0"/>
            </a:xfrm>
            <a:custGeom>
              <a:avLst/>
              <a:gdLst/>
              <a:ahLst/>
              <a:cxnLst/>
              <a:rect l="l" t="t" r="r" b="b"/>
              <a:pathLst>
                <a:path w="4312920">
                  <a:moveTo>
                    <a:pt x="4305300" y="0"/>
                  </a:moveTo>
                  <a:lnTo>
                    <a:pt x="4312920" y="0"/>
                  </a:lnTo>
                </a:path>
                <a:path w="4312920">
                  <a:moveTo>
                    <a:pt x="0" y="0"/>
                  </a:moveTo>
                  <a:lnTo>
                    <a:pt x="7620" y="0"/>
                  </a:lnTo>
                </a:path>
              </a:pathLst>
            </a:custGeom>
            <a:ln w="762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6" name="object 6"/>
            <p:cNvSpPr/>
            <p:nvPr/>
          </p:nvSpPr>
          <p:spPr>
            <a:xfrm>
              <a:off x="7440930" y="4008120"/>
              <a:ext cx="0" cy="129539"/>
            </a:xfrm>
            <a:custGeom>
              <a:avLst/>
              <a:gdLst/>
              <a:ahLst/>
              <a:cxnLst/>
              <a:rect l="l" t="t" r="r" b="b"/>
              <a:pathLst>
                <a:path h="129539">
                  <a:moveTo>
                    <a:pt x="0" y="12954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7" name="object 7"/>
            <p:cNvSpPr/>
            <p:nvPr/>
          </p:nvSpPr>
          <p:spPr>
            <a:xfrm>
              <a:off x="6465570" y="4008120"/>
              <a:ext cx="0" cy="129539"/>
            </a:xfrm>
            <a:custGeom>
              <a:avLst/>
              <a:gdLst/>
              <a:ahLst/>
              <a:cxnLst/>
              <a:rect l="l" t="t" r="r" b="b"/>
              <a:pathLst>
                <a:path h="129539">
                  <a:moveTo>
                    <a:pt x="0" y="12954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16"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7248" y="2203752"/>
            <a:ext cx="120410" cy="10881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6940" y="2858071"/>
            <a:ext cx="120548" cy="1089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26940" y="3512698"/>
            <a:ext cx="120548" cy="10894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26940" y="4225775"/>
            <a:ext cx="120548" cy="108944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721120" y="175346"/>
            <a:ext cx="3701761" cy="354590"/>
            <a:chOff x="266700" y="342900"/>
            <a:chExt cx="7239000" cy="69342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700" y="342900"/>
              <a:ext cx="861060" cy="6477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66700" y="1028700"/>
              <a:ext cx="723900" cy="7620"/>
            </a:xfrm>
            <a:custGeom>
              <a:avLst/>
              <a:gdLst/>
              <a:ahLst/>
              <a:cxnLst/>
              <a:rect l="l" t="t" r="r" b="b"/>
              <a:pathLst>
                <a:path w="723900" h="7619">
                  <a:moveTo>
                    <a:pt x="723900" y="7620"/>
                  </a:moveTo>
                  <a:lnTo>
                    <a:pt x="0" y="7620"/>
                  </a:lnTo>
                  <a:lnTo>
                    <a:pt x="0" y="0"/>
                  </a:lnTo>
                  <a:lnTo>
                    <a:pt x="723900" y="0"/>
                  </a:lnTo>
                  <a:lnTo>
                    <a:pt x="723900" y="7620"/>
                  </a:lnTo>
                  <a:close/>
                </a:path>
              </a:pathLst>
            </a:custGeom>
            <a:solidFill>
              <a:srgbClr val="6DAA49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15" name="object 15"/>
            <p:cNvSpPr/>
            <p:nvPr/>
          </p:nvSpPr>
          <p:spPr>
            <a:xfrm>
              <a:off x="990600" y="1028700"/>
              <a:ext cx="723900" cy="7620"/>
            </a:xfrm>
            <a:custGeom>
              <a:avLst/>
              <a:gdLst/>
              <a:ahLst/>
              <a:cxnLst/>
              <a:rect l="l" t="t" r="r" b="b"/>
              <a:pathLst>
                <a:path w="723900" h="7619">
                  <a:moveTo>
                    <a:pt x="723900" y="7620"/>
                  </a:moveTo>
                  <a:lnTo>
                    <a:pt x="0" y="7620"/>
                  </a:lnTo>
                  <a:lnTo>
                    <a:pt x="0" y="0"/>
                  </a:lnTo>
                  <a:lnTo>
                    <a:pt x="723900" y="0"/>
                  </a:lnTo>
                  <a:lnTo>
                    <a:pt x="723900" y="7620"/>
                  </a:lnTo>
                  <a:close/>
                </a:path>
              </a:pathLst>
            </a:custGeom>
            <a:solidFill>
              <a:srgbClr val="DF534C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16" name="object 16"/>
            <p:cNvSpPr/>
            <p:nvPr/>
          </p:nvSpPr>
          <p:spPr>
            <a:xfrm>
              <a:off x="1714500" y="1028700"/>
              <a:ext cx="723900" cy="7620"/>
            </a:xfrm>
            <a:custGeom>
              <a:avLst/>
              <a:gdLst/>
              <a:ahLst/>
              <a:cxnLst/>
              <a:rect l="l" t="t" r="r" b="b"/>
              <a:pathLst>
                <a:path w="723900" h="7619">
                  <a:moveTo>
                    <a:pt x="723900" y="7620"/>
                  </a:moveTo>
                  <a:lnTo>
                    <a:pt x="0" y="7620"/>
                  </a:lnTo>
                  <a:lnTo>
                    <a:pt x="0" y="0"/>
                  </a:lnTo>
                  <a:lnTo>
                    <a:pt x="723900" y="0"/>
                  </a:lnTo>
                  <a:lnTo>
                    <a:pt x="723900" y="7620"/>
                  </a:lnTo>
                  <a:close/>
                </a:path>
              </a:pathLst>
            </a:custGeom>
            <a:solidFill>
              <a:srgbClr val="EC992A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17" name="object 17"/>
            <p:cNvSpPr/>
            <p:nvPr/>
          </p:nvSpPr>
          <p:spPr>
            <a:xfrm>
              <a:off x="2438400" y="1028700"/>
              <a:ext cx="723900" cy="7620"/>
            </a:xfrm>
            <a:custGeom>
              <a:avLst/>
              <a:gdLst/>
              <a:ahLst/>
              <a:cxnLst/>
              <a:rect l="l" t="t" r="r" b="b"/>
              <a:pathLst>
                <a:path w="723900" h="7619">
                  <a:moveTo>
                    <a:pt x="723900" y="7620"/>
                  </a:moveTo>
                  <a:lnTo>
                    <a:pt x="0" y="7620"/>
                  </a:lnTo>
                  <a:lnTo>
                    <a:pt x="0" y="0"/>
                  </a:lnTo>
                  <a:lnTo>
                    <a:pt x="723900" y="0"/>
                  </a:lnTo>
                  <a:lnTo>
                    <a:pt x="723900" y="7620"/>
                  </a:lnTo>
                  <a:close/>
                </a:path>
              </a:pathLst>
            </a:custGeom>
            <a:solidFill>
              <a:srgbClr val="DA538E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18" name="object 18"/>
            <p:cNvSpPr/>
            <p:nvPr/>
          </p:nvSpPr>
          <p:spPr>
            <a:xfrm>
              <a:off x="3162300" y="1028700"/>
              <a:ext cx="723900" cy="7620"/>
            </a:xfrm>
            <a:custGeom>
              <a:avLst/>
              <a:gdLst/>
              <a:ahLst/>
              <a:cxnLst/>
              <a:rect l="l" t="t" r="r" b="b"/>
              <a:pathLst>
                <a:path w="723900" h="7619">
                  <a:moveTo>
                    <a:pt x="723900" y="7620"/>
                  </a:moveTo>
                  <a:lnTo>
                    <a:pt x="0" y="7620"/>
                  </a:lnTo>
                  <a:lnTo>
                    <a:pt x="0" y="0"/>
                  </a:lnTo>
                  <a:lnTo>
                    <a:pt x="723900" y="0"/>
                  </a:lnTo>
                  <a:lnTo>
                    <a:pt x="723900" y="7620"/>
                  </a:lnTo>
                  <a:close/>
                </a:path>
              </a:pathLst>
            </a:custGeom>
            <a:solidFill>
              <a:srgbClr val="2AA2CC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19" name="object 19"/>
            <p:cNvSpPr/>
            <p:nvPr/>
          </p:nvSpPr>
          <p:spPr>
            <a:xfrm>
              <a:off x="3886200" y="1028700"/>
              <a:ext cx="723900" cy="7620"/>
            </a:xfrm>
            <a:custGeom>
              <a:avLst/>
              <a:gdLst/>
              <a:ahLst/>
              <a:cxnLst/>
              <a:rect l="l" t="t" r="r" b="b"/>
              <a:pathLst>
                <a:path w="723900" h="7619">
                  <a:moveTo>
                    <a:pt x="723900" y="7620"/>
                  </a:moveTo>
                  <a:lnTo>
                    <a:pt x="0" y="7620"/>
                  </a:lnTo>
                  <a:lnTo>
                    <a:pt x="0" y="0"/>
                  </a:lnTo>
                  <a:lnTo>
                    <a:pt x="723900" y="0"/>
                  </a:lnTo>
                  <a:lnTo>
                    <a:pt x="723900" y="7620"/>
                  </a:lnTo>
                  <a:close/>
                </a:path>
              </a:pathLst>
            </a:custGeom>
            <a:solidFill>
              <a:srgbClr val="6DAA49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20" name="object 20"/>
            <p:cNvSpPr/>
            <p:nvPr/>
          </p:nvSpPr>
          <p:spPr>
            <a:xfrm>
              <a:off x="4610100" y="1028700"/>
              <a:ext cx="723900" cy="7620"/>
            </a:xfrm>
            <a:custGeom>
              <a:avLst/>
              <a:gdLst/>
              <a:ahLst/>
              <a:cxnLst/>
              <a:rect l="l" t="t" r="r" b="b"/>
              <a:pathLst>
                <a:path w="723900" h="7619">
                  <a:moveTo>
                    <a:pt x="723900" y="7620"/>
                  </a:moveTo>
                  <a:lnTo>
                    <a:pt x="0" y="7620"/>
                  </a:lnTo>
                  <a:lnTo>
                    <a:pt x="0" y="0"/>
                  </a:lnTo>
                  <a:lnTo>
                    <a:pt x="723900" y="0"/>
                  </a:lnTo>
                  <a:lnTo>
                    <a:pt x="723900" y="7620"/>
                  </a:lnTo>
                  <a:close/>
                </a:path>
              </a:pathLst>
            </a:custGeom>
            <a:solidFill>
              <a:srgbClr val="DF534C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21" name="object 21"/>
            <p:cNvSpPr/>
            <p:nvPr/>
          </p:nvSpPr>
          <p:spPr>
            <a:xfrm>
              <a:off x="5334000" y="1028700"/>
              <a:ext cx="723900" cy="7620"/>
            </a:xfrm>
            <a:custGeom>
              <a:avLst/>
              <a:gdLst/>
              <a:ahLst/>
              <a:cxnLst/>
              <a:rect l="l" t="t" r="r" b="b"/>
              <a:pathLst>
                <a:path w="723900" h="7619">
                  <a:moveTo>
                    <a:pt x="723900" y="7620"/>
                  </a:moveTo>
                  <a:lnTo>
                    <a:pt x="0" y="7620"/>
                  </a:lnTo>
                  <a:lnTo>
                    <a:pt x="0" y="0"/>
                  </a:lnTo>
                  <a:lnTo>
                    <a:pt x="723900" y="0"/>
                  </a:lnTo>
                  <a:lnTo>
                    <a:pt x="723900" y="7620"/>
                  </a:lnTo>
                  <a:close/>
                </a:path>
              </a:pathLst>
            </a:custGeom>
            <a:solidFill>
              <a:srgbClr val="EC992A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22" name="object 22"/>
            <p:cNvSpPr/>
            <p:nvPr/>
          </p:nvSpPr>
          <p:spPr>
            <a:xfrm>
              <a:off x="6057900" y="1028700"/>
              <a:ext cx="723900" cy="7620"/>
            </a:xfrm>
            <a:custGeom>
              <a:avLst/>
              <a:gdLst/>
              <a:ahLst/>
              <a:cxnLst/>
              <a:rect l="l" t="t" r="r" b="b"/>
              <a:pathLst>
                <a:path w="723900" h="7619">
                  <a:moveTo>
                    <a:pt x="723900" y="7620"/>
                  </a:moveTo>
                  <a:lnTo>
                    <a:pt x="0" y="7620"/>
                  </a:lnTo>
                  <a:lnTo>
                    <a:pt x="0" y="0"/>
                  </a:lnTo>
                  <a:lnTo>
                    <a:pt x="723900" y="0"/>
                  </a:lnTo>
                  <a:lnTo>
                    <a:pt x="723900" y="7620"/>
                  </a:lnTo>
                  <a:close/>
                </a:path>
              </a:pathLst>
            </a:custGeom>
            <a:solidFill>
              <a:srgbClr val="DA538E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23" name="object 23"/>
            <p:cNvSpPr/>
            <p:nvPr/>
          </p:nvSpPr>
          <p:spPr>
            <a:xfrm>
              <a:off x="6781800" y="1028700"/>
              <a:ext cx="723900" cy="7620"/>
            </a:xfrm>
            <a:custGeom>
              <a:avLst/>
              <a:gdLst/>
              <a:ahLst/>
              <a:cxnLst/>
              <a:rect l="l" t="t" r="r" b="b"/>
              <a:pathLst>
                <a:path w="723900" h="7619">
                  <a:moveTo>
                    <a:pt x="723900" y="7620"/>
                  </a:moveTo>
                  <a:lnTo>
                    <a:pt x="0" y="7620"/>
                  </a:lnTo>
                  <a:lnTo>
                    <a:pt x="0" y="0"/>
                  </a:lnTo>
                  <a:lnTo>
                    <a:pt x="723900" y="0"/>
                  </a:lnTo>
                  <a:lnTo>
                    <a:pt x="723900" y="7620"/>
                  </a:lnTo>
                  <a:close/>
                </a:path>
              </a:pathLst>
            </a:custGeom>
            <a:solidFill>
              <a:srgbClr val="2AA2CC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232872" y="281853"/>
            <a:ext cx="513700" cy="110205"/>
          </a:xfrm>
          <a:prstGeom prst="rect">
            <a:avLst/>
          </a:prstGeom>
        </p:spPr>
        <p:txBody>
          <a:bodyPr vert="horz" wrap="square" lIns="0" tIns="7793" rIns="0" bIns="0" rtlCol="0">
            <a:spAutoFit/>
          </a:bodyPr>
          <a:lstStyle/>
          <a:p>
            <a:pPr marL="6495">
              <a:spcBef>
                <a:spcPts val="61"/>
              </a:spcBef>
            </a:pPr>
            <a:r>
              <a:rPr sz="665" b="1" spc="3" dirty="0">
                <a:latin typeface="Calibri"/>
                <a:cs typeface="Calibri"/>
              </a:rPr>
              <a:t>G</a:t>
            </a:r>
            <a:r>
              <a:rPr sz="665" b="1" spc="5" dirty="0">
                <a:latin typeface="Calibri"/>
                <a:cs typeface="Calibri"/>
              </a:rPr>
              <a:t>r</a:t>
            </a:r>
            <a:r>
              <a:rPr sz="665" b="1" spc="8" dirty="0">
                <a:latin typeface="Calibri"/>
                <a:cs typeface="Calibri"/>
              </a:rPr>
              <a:t>o</a:t>
            </a:r>
            <a:r>
              <a:rPr sz="665" b="1" spc="10" dirty="0">
                <a:latin typeface="Calibri"/>
                <a:cs typeface="Calibri"/>
              </a:rPr>
              <a:t>u</a:t>
            </a:r>
            <a:r>
              <a:rPr sz="665" b="1" spc="28" dirty="0">
                <a:latin typeface="Calibri"/>
                <a:cs typeface="Calibri"/>
              </a:rPr>
              <a:t>p</a:t>
            </a:r>
            <a:r>
              <a:rPr sz="665" b="1" spc="-49" dirty="0">
                <a:latin typeface="Calibri"/>
                <a:cs typeface="Calibri"/>
              </a:rPr>
              <a:t> </a:t>
            </a:r>
            <a:r>
              <a:rPr sz="665" b="1" spc="54" dirty="0">
                <a:latin typeface="Calibri"/>
                <a:cs typeface="Calibri"/>
              </a:rPr>
              <a:t>R</a:t>
            </a:r>
            <a:r>
              <a:rPr sz="665" b="1" spc="31" dirty="0">
                <a:latin typeface="Calibri"/>
                <a:cs typeface="Calibri"/>
              </a:rPr>
              <a:t>e</a:t>
            </a:r>
            <a:r>
              <a:rPr sz="665" b="1" spc="8" dirty="0">
                <a:latin typeface="Calibri"/>
                <a:cs typeface="Calibri"/>
              </a:rPr>
              <a:t>po</a:t>
            </a:r>
            <a:r>
              <a:rPr sz="665" b="1" spc="5" dirty="0">
                <a:latin typeface="Calibri"/>
                <a:cs typeface="Calibri"/>
              </a:rPr>
              <a:t>r</a:t>
            </a:r>
            <a:r>
              <a:rPr sz="665" b="1" spc="26" dirty="0">
                <a:latin typeface="Calibri"/>
                <a:cs typeface="Calibri"/>
              </a:rPr>
              <a:t>t</a:t>
            </a:r>
            <a:endParaRPr sz="665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53591" y="590463"/>
            <a:ext cx="3564081" cy="1118073"/>
          </a:xfrm>
          <a:prstGeom prst="rect">
            <a:avLst/>
          </a:prstGeom>
        </p:spPr>
        <p:txBody>
          <a:bodyPr vert="horz" wrap="square" lIns="0" tIns="6170" rIns="0" bIns="0" rtlCol="0">
            <a:spAutoFit/>
          </a:bodyPr>
          <a:lstStyle/>
          <a:p>
            <a:pPr marL="6495" marR="22407">
              <a:lnSpc>
                <a:spcPct val="121100"/>
              </a:lnSpc>
              <a:spcBef>
                <a:spcPts val="49"/>
              </a:spcBef>
            </a:pPr>
            <a:r>
              <a:rPr sz="486" b="1" spc="23" dirty="0">
                <a:latin typeface="Calibri"/>
                <a:cs typeface="Calibri"/>
              </a:rPr>
              <a:t>229 </a:t>
            </a:r>
            <a:r>
              <a:rPr sz="486" b="1" spc="13" dirty="0">
                <a:latin typeface="Calibri"/>
                <a:cs typeface="Calibri"/>
              </a:rPr>
              <a:t>children </a:t>
            </a:r>
            <a:r>
              <a:rPr sz="486" spc="-5" dirty="0">
                <a:latin typeface="Calibri"/>
                <a:cs typeface="Calibri"/>
              </a:rPr>
              <a:t>in </a:t>
            </a:r>
            <a:r>
              <a:rPr sz="486" spc="13" dirty="0">
                <a:latin typeface="Calibri"/>
                <a:cs typeface="Calibri"/>
              </a:rPr>
              <a:t>the </a:t>
            </a:r>
            <a:r>
              <a:rPr sz="486" b="1" spc="13" dirty="0">
                <a:latin typeface="Calibri"/>
                <a:cs typeface="Calibri"/>
              </a:rPr>
              <a:t>3 </a:t>
            </a:r>
            <a:r>
              <a:rPr sz="486" b="1" spc="15" dirty="0">
                <a:latin typeface="Calibri"/>
                <a:cs typeface="Calibri"/>
              </a:rPr>
              <a:t>yr </a:t>
            </a:r>
            <a:r>
              <a:rPr sz="486" b="1" spc="20" dirty="0">
                <a:latin typeface="Calibri"/>
                <a:cs typeface="Calibri"/>
              </a:rPr>
              <a:t>old </a:t>
            </a:r>
            <a:r>
              <a:rPr sz="486" b="1" spc="18" dirty="0">
                <a:latin typeface="Calibri"/>
                <a:cs typeface="Calibri"/>
              </a:rPr>
              <a:t>Bayview, </a:t>
            </a:r>
            <a:r>
              <a:rPr sz="486" b="1" spc="13" dirty="0">
                <a:latin typeface="Calibri"/>
                <a:cs typeface="Calibri"/>
              </a:rPr>
              <a:t>3 </a:t>
            </a:r>
            <a:r>
              <a:rPr sz="486" b="1" spc="15" dirty="0">
                <a:latin typeface="Calibri"/>
                <a:cs typeface="Calibri"/>
              </a:rPr>
              <a:t>yr </a:t>
            </a:r>
            <a:r>
              <a:rPr sz="486" b="1" spc="20" dirty="0">
                <a:latin typeface="Calibri"/>
                <a:cs typeface="Calibri"/>
              </a:rPr>
              <a:t>old </a:t>
            </a:r>
            <a:r>
              <a:rPr sz="486" b="1" spc="18" dirty="0">
                <a:latin typeface="Calibri"/>
                <a:cs typeface="Calibri"/>
              </a:rPr>
              <a:t>Dover, </a:t>
            </a:r>
            <a:r>
              <a:rPr sz="486" b="1" spc="13" dirty="0">
                <a:latin typeface="Calibri"/>
                <a:cs typeface="Calibri"/>
              </a:rPr>
              <a:t>3 </a:t>
            </a:r>
            <a:r>
              <a:rPr sz="486" b="1" spc="15" dirty="0">
                <a:latin typeface="Calibri"/>
                <a:cs typeface="Calibri"/>
              </a:rPr>
              <a:t>yr </a:t>
            </a:r>
            <a:r>
              <a:rPr sz="486" b="1" spc="20" dirty="0">
                <a:latin typeface="Calibri"/>
                <a:cs typeface="Calibri"/>
              </a:rPr>
              <a:t>old </a:t>
            </a:r>
            <a:r>
              <a:rPr sz="486" b="1" spc="18" dirty="0">
                <a:latin typeface="Calibri"/>
                <a:cs typeface="Calibri"/>
              </a:rPr>
              <a:t>Downer, </a:t>
            </a:r>
            <a:r>
              <a:rPr sz="486" b="1" spc="13" dirty="0">
                <a:latin typeface="Calibri"/>
                <a:cs typeface="Calibri"/>
              </a:rPr>
              <a:t>3 </a:t>
            </a:r>
            <a:r>
              <a:rPr sz="486" b="1" spc="15" dirty="0">
                <a:latin typeface="Calibri"/>
                <a:cs typeface="Calibri"/>
              </a:rPr>
              <a:t>yr </a:t>
            </a:r>
            <a:r>
              <a:rPr sz="486" b="1" spc="20" dirty="0">
                <a:latin typeface="Calibri"/>
                <a:cs typeface="Calibri"/>
              </a:rPr>
              <a:t>old </a:t>
            </a:r>
            <a:r>
              <a:rPr sz="486" b="1" spc="23" dirty="0">
                <a:latin typeface="Calibri"/>
                <a:cs typeface="Calibri"/>
              </a:rPr>
              <a:t>King, </a:t>
            </a:r>
            <a:r>
              <a:rPr sz="486" b="1" spc="13" dirty="0">
                <a:latin typeface="Calibri"/>
                <a:cs typeface="Calibri"/>
              </a:rPr>
              <a:t>3 </a:t>
            </a:r>
            <a:r>
              <a:rPr sz="486" b="1" spc="15" dirty="0">
                <a:latin typeface="Calibri"/>
                <a:cs typeface="Calibri"/>
              </a:rPr>
              <a:t>yr </a:t>
            </a:r>
            <a:r>
              <a:rPr sz="486" b="1" spc="20" dirty="0">
                <a:latin typeface="Calibri"/>
                <a:cs typeface="Calibri"/>
              </a:rPr>
              <a:t>old </a:t>
            </a:r>
            <a:r>
              <a:rPr sz="486" b="1" spc="18" dirty="0">
                <a:latin typeface="Calibri"/>
                <a:cs typeface="Calibri"/>
              </a:rPr>
              <a:t>Lincoln, </a:t>
            </a:r>
            <a:r>
              <a:rPr sz="486" b="1" spc="13" dirty="0">
                <a:latin typeface="Calibri"/>
                <a:cs typeface="Calibri"/>
              </a:rPr>
              <a:t>3 </a:t>
            </a:r>
            <a:r>
              <a:rPr sz="486" b="1" spc="15" dirty="0">
                <a:latin typeface="Calibri"/>
                <a:cs typeface="Calibri"/>
              </a:rPr>
              <a:t>yr </a:t>
            </a:r>
            <a:r>
              <a:rPr sz="486" b="1" spc="20" dirty="0">
                <a:latin typeface="Calibri"/>
                <a:cs typeface="Calibri"/>
              </a:rPr>
              <a:t>old </a:t>
            </a:r>
            <a:r>
              <a:rPr sz="486" b="1" spc="13" dirty="0">
                <a:latin typeface="Calibri"/>
                <a:cs typeface="Calibri"/>
              </a:rPr>
              <a:t>Montalvin, 3 </a:t>
            </a:r>
            <a:r>
              <a:rPr sz="486" b="1" spc="15" dirty="0">
                <a:latin typeface="Calibri"/>
                <a:cs typeface="Calibri"/>
              </a:rPr>
              <a:t>yr </a:t>
            </a:r>
            <a:r>
              <a:rPr sz="486" b="1" spc="20" dirty="0">
                <a:latin typeface="Calibri"/>
                <a:cs typeface="Calibri"/>
              </a:rPr>
              <a:t>old </a:t>
            </a:r>
            <a:r>
              <a:rPr sz="486" b="1" spc="23" dirty="0">
                <a:latin typeface="Calibri"/>
                <a:cs typeface="Calibri"/>
              </a:rPr>
              <a:t> </a:t>
            </a:r>
            <a:r>
              <a:rPr sz="486" b="1" spc="3" dirty="0">
                <a:latin typeface="Calibri"/>
                <a:cs typeface="Calibri"/>
              </a:rPr>
              <a:t>Murphy,</a:t>
            </a:r>
            <a:r>
              <a:rPr sz="486" b="1" spc="-10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3</a:t>
            </a:r>
            <a:r>
              <a:rPr sz="486" b="1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0" dirty="0">
                <a:latin typeface="Calibri"/>
                <a:cs typeface="Calibri"/>
              </a:rPr>
              <a:t> </a:t>
            </a:r>
            <a:r>
              <a:rPr sz="486" b="1" spc="-3" dirty="0">
                <a:latin typeface="Calibri"/>
                <a:cs typeface="Calibri"/>
              </a:rPr>
              <a:t>PM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26" dirty="0">
                <a:latin typeface="Calibri"/>
                <a:cs typeface="Calibri"/>
              </a:rPr>
              <a:t>Chavez,</a:t>
            </a:r>
            <a:r>
              <a:rPr sz="486" b="1" spc="-10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3</a:t>
            </a:r>
            <a:r>
              <a:rPr sz="486" b="1" spc="3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Riverside,</a:t>
            </a:r>
            <a:r>
              <a:rPr sz="486" b="1" spc="-10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3</a:t>
            </a:r>
            <a:r>
              <a:rPr sz="486" b="1" spc="3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23" dirty="0">
                <a:latin typeface="Calibri"/>
                <a:cs typeface="Calibri"/>
              </a:rPr>
              <a:t>Washington,</a:t>
            </a:r>
            <a:r>
              <a:rPr sz="486" b="1" spc="-10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4</a:t>
            </a:r>
            <a:r>
              <a:rPr sz="486" b="1" spc="33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6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-36" dirty="0">
                <a:latin typeface="Calibri"/>
                <a:cs typeface="Calibri"/>
              </a:rPr>
              <a:t>AM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26" dirty="0">
                <a:latin typeface="Calibri"/>
                <a:cs typeface="Calibri"/>
              </a:rPr>
              <a:t>Chavez,</a:t>
            </a:r>
            <a:r>
              <a:rPr sz="486" b="1" spc="-10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4</a:t>
            </a:r>
            <a:r>
              <a:rPr sz="486" b="1" spc="33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18" dirty="0">
                <a:latin typeface="Calibri"/>
                <a:cs typeface="Calibri"/>
              </a:rPr>
              <a:t>Bayview,</a:t>
            </a:r>
            <a:r>
              <a:rPr sz="486" b="1" spc="-8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4</a:t>
            </a:r>
            <a:r>
              <a:rPr sz="486" b="1" spc="33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18" dirty="0">
                <a:latin typeface="Calibri"/>
                <a:cs typeface="Calibri"/>
              </a:rPr>
              <a:t>Dover,</a:t>
            </a:r>
            <a:r>
              <a:rPr sz="486" b="1" spc="-10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4</a:t>
            </a:r>
            <a:r>
              <a:rPr sz="486" b="1" spc="33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 </a:t>
            </a:r>
            <a:r>
              <a:rPr sz="486" b="1" spc="23" dirty="0">
                <a:latin typeface="Calibri"/>
                <a:cs typeface="Calibri"/>
              </a:rPr>
              <a:t> </a:t>
            </a:r>
            <a:r>
              <a:rPr sz="486" b="1" spc="18" dirty="0">
                <a:latin typeface="Calibri"/>
                <a:cs typeface="Calibri"/>
              </a:rPr>
              <a:t>Downer,</a:t>
            </a:r>
            <a:r>
              <a:rPr sz="486" b="1" spc="-10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4</a:t>
            </a:r>
            <a:r>
              <a:rPr sz="486" b="1" spc="31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Ford,</a:t>
            </a:r>
            <a:r>
              <a:rPr sz="486" b="1" spc="-10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4</a:t>
            </a:r>
            <a:r>
              <a:rPr sz="486" b="1" spc="33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6" dirty="0">
                <a:latin typeface="Calibri"/>
                <a:cs typeface="Calibri"/>
              </a:rPr>
              <a:t> </a:t>
            </a:r>
            <a:r>
              <a:rPr sz="486" b="1" spc="23" dirty="0">
                <a:latin typeface="Calibri"/>
                <a:cs typeface="Calibri"/>
              </a:rPr>
              <a:t>King,</a:t>
            </a:r>
            <a:r>
              <a:rPr sz="486" b="1" spc="-8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4</a:t>
            </a:r>
            <a:r>
              <a:rPr sz="486" b="1" spc="31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18" dirty="0">
                <a:latin typeface="Calibri"/>
                <a:cs typeface="Calibri"/>
              </a:rPr>
              <a:t>Lincoln,</a:t>
            </a:r>
            <a:r>
              <a:rPr sz="486" b="1" spc="-10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4</a:t>
            </a:r>
            <a:r>
              <a:rPr sz="486" b="1" spc="33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31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Montalvin,</a:t>
            </a:r>
            <a:r>
              <a:rPr sz="486" b="1" spc="-10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4</a:t>
            </a:r>
            <a:r>
              <a:rPr sz="486" b="1" spc="33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3" dirty="0">
                <a:latin typeface="Calibri"/>
                <a:cs typeface="Calibri"/>
              </a:rPr>
              <a:t>Murphy,</a:t>
            </a:r>
            <a:r>
              <a:rPr sz="486" b="1" spc="-10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4</a:t>
            </a:r>
            <a:r>
              <a:rPr sz="486" b="1" spc="31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Riverside,</a:t>
            </a:r>
            <a:r>
              <a:rPr sz="486" b="1" spc="-10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4</a:t>
            </a:r>
            <a:r>
              <a:rPr sz="486" b="1" spc="33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26" dirty="0">
                <a:latin typeface="Calibri"/>
                <a:cs typeface="Calibri"/>
              </a:rPr>
              <a:t>Washington </a:t>
            </a:r>
            <a:r>
              <a:rPr sz="486" b="1" spc="28" dirty="0">
                <a:latin typeface="Calibri"/>
                <a:cs typeface="Calibri"/>
              </a:rPr>
              <a:t> </a:t>
            </a:r>
            <a:r>
              <a:rPr sz="486" spc="8" dirty="0">
                <a:latin typeface="Calibri"/>
                <a:cs typeface="Calibri"/>
              </a:rPr>
              <a:t>class</a:t>
            </a:r>
            <a:r>
              <a:rPr sz="486" spc="-10" dirty="0">
                <a:latin typeface="Calibri"/>
                <a:cs typeface="Calibri"/>
              </a:rPr>
              <a:t> </a:t>
            </a:r>
            <a:r>
              <a:rPr sz="486" dirty="0">
                <a:latin typeface="Calibri"/>
                <a:cs typeface="Calibri"/>
              </a:rPr>
              <a:t>were</a:t>
            </a:r>
            <a:r>
              <a:rPr sz="486" spc="13" dirty="0">
                <a:latin typeface="Calibri"/>
                <a:cs typeface="Calibri"/>
              </a:rPr>
              <a:t> </a:t>
            </a:r>
            <a:r>
              <a:rPr sz="486" spc="20" dirty="0">
                <a:latin typeface="Calibri"/>
                <a:cs typeface="Calibri"/>
              </a:rPr>
              <a:t>selected</a:t>
            </a:r>
            <a:r>
              <a:rPr sz="486" spc="-15" dirty="0">
                <a:latin typeface="Calibri"/>
                <a:cs typeface="Calibri"/>
              </a:rPr>
              <a:t> </a:t>
            </a:r>
            <a:r>
              <a:rPr sz="486" spc="15" dirty="0">
                <a:latin typeface="Calibri"/>
                <a:cs typeface="Calibri"/>
              </a:rPr>
              <a:t>for</a:t>
            </a:r>
            <a:r>
              <a:rPr sz="486" spc="-36" dirty="0">
                <a:latin typeface="Calibri"/>
                <a:cs typeface="Calibri"/>
              </a:rPr>
              <a:t> </a:t>
            </a:r>
            <a:r>
              <a:rPr sz="486" spc="8" dirty="0">
                <a:latin typeface="Calibri"/>
                <a:cs typeface="Calibri"/>
              </a:rPr>
              <a:t>this</a:t>
            </a:r>
            <a:r>
              <a:rPr sz="486" spc="-10" dirty="0">
                <a:latin typeface="Calibri"/>
                <a:cs typeface="Calibri"/>
              </a:rPr>
              <a:t> </a:t>
            </a:r>
            <a:r>
              <a:rPr sz="486" spc="10" dirty="0">
                <a:latin typeface="Calibri"/>
                <a:cs typeface="Calibri"/>
              </a:rPr>
              <a:t>report.</a:t>
            </a:r>
            <a:r>
              <a:rPr sz="486" spc="-15" dirty="0">
                <a:latin typeface="Calibri"/>
                <a:cs typeface="Calibri"/>
              </a:rPr>
              <a:t> </a:t>
            </a:r>
            <a:r>
              <a:rPr sz="486" spc="-8" dirty="0">
                <a:latin typeface="Calibri"/>
                <a:cs typeface="Calibri"/>
              </a:rPr>
              <a:t>Not</a:t>
            </a:r>
            <a:r>
              <a:rPr sz="486" spc="31" dirty="0">
                <a:latin typeface="Calibri"/>
                <a:cs typeface="Calibri"/>
              </a:rPr>
              <a:t> </a:t>
            </a:r>
            <a:r>
              <a:rPr sz="486" dirty="0">
                <a:latin typeface="Calibri"/>
                <a:cs typeface="Calibri"/>
              </a:rPr>
              <a:t>all</a:t>
            </a:r>
            <a:r>
              <a:rPr sz="486" spc="-51" dirty="0">
                <a:latin typeface="Calibri"/>
                <a:cs typeface="Calibri"/>
              </a:rPr>
              <a:t> </a:t>
            </a:r>
            <a:r>
              <a:rPr sz="486" dirty="0">
                <a:latin typeface="Calibri"/>
                <a:cs typeface="Calibri"/>
              </a:rPr>
              <a:t>children</a:t>
            </a:r>
            <a:r>
              <a:rPr sz="486" spc="-41" dirty="0">
                <a:latin typeface="Calibri"/>
                <a:cs typeface="Calibri"/>
              </a:rPr>
              <a:t> </a:t>
            </a:r>
            <a:r>
              <a:rPr sz="486" spc="8" dirty="0">
                <a:latin typeface="Calibri"/>
                <a:cs typeface="Calibri"/>
              </a:rPr>
              <a:t>may</a:t>
            </a:r>
            <a:r>
              <a:rPr sz="486" spc="-33" dirty="0">
                <a:latin typeface="Calibri"/>
                <a:cs typeface="Calibri"/>
              </a:rPr>
              <a:t> </a:t>
            </a:r>
            <a:r>
              <a:rPr sz="486" spc="10" dirty="0">
                <a:latin typeface="Calibri"/>
                <a:cs typeface="Calibri"/>
              </a:rPr>
              <a:t>be</a:t>
            </a:r>
            <a:r>
              <a:rPr sz="486" spc="13" dirty="0">
                <a:latin typeface="Calibri"/>
                <a:cs typeface="Calibri"/>
              </a:rPr>
              <a:t> </a:t>
            </a:r>
            <a:r>
              <a:rPr sz="486" spc="18" dirty="0">
                <a:latin typeface="Calibri"/>
                <a:cs typeface="Calibri"/>
              </a:rPr>
              <a:t>rated</a:t>
            </a:r>
            <a:r>
              <a:rPr sz="486" spc="-15" dirty="0">
                <a:latin typeface="Calibri"/>
                <a:cs typeface="Calibri"/>
              </a:rPr>
              <a:t> </a:t>
            </a:r>
            <a:r>
              <a:rPr sz="486" spc="-5" dirty="0">
                <a:latin typeface="Calibri"/>
                <a:cs typeface="Calibri"/>
              </a:rPr>
              <a:t>in</a:t>
            </a:r>
            <a:r>
              <a:rPr sz="486" spc="-38" dirty="0">
                <a:latin typeface="Calibri"/>
                <a:cs typeface="Calibri"/>
              </a:rPr>
              <a:t> </a:t>
            </a:r>
            <a:r>
              <a:rPr sz="486" dirty="0">
                <a:latin typeface="Calibri"/>
                <a:cs typeface="Calibri"/>
              </a:rPr>
              <a:t>all</a:t>
            </a:r>
            <a:r>
              <a:rPr sz="486" spc="-51" dirty="0">
                <a:latin typeface="Calibri"/>
                <a:cs typeface="Calibri"/>
              </a:rPr>
              <a:t> </a:t>
            </a:r>
            <a:r>
              <a:rPr sz="486" spc="5" dirty="0">
                <a:latin typeface="Calibri"/>
                <a:cs typeface="Calibri"/>
              </a:rPr>
              <a:t>rating</a:t>
            </a:r>
            <a:r>
              <a:rPr sz="486" spc="10" dirty="0">
                <a:latin typeface="Calibri"/>
                <a:cs typeface="Calibri"/>
              </a:rPr>
              <a:t> </a:t>
            </a:r>
            <a:r>
              <a:rPr sz="486" spc="8" dirty="0">
                <a:latin typeface="Calibri"/>
                <a:cs typeface="Calibri"/>
              </a:rPr>
              <a:t>periods.</a:t>
            </a:r>
            <a:endParaRPr sz="486" dirty="0">
              <a:latin typeface="Calibri"/>
              <a:cs typeface="Calibri"/>
            </a:endParaRPr>
          </a:p>
          <a:p>
            <a:pPr marL="6495">
              <a:spcBef>
                <a:spcPts val="399"/>
              </a:spcBef>
              <a:tabLst>
                <a:tab pos="1214199" algn="l"/>
              </a:tabLst>
            </a:pPr>
            <a:r>
              <a:rPr sz="486" spc="-8" dirty="0">
                <a:latin typeface="Calibri"/>
                <a:cs typeface="Calibri"/>
              </a:rPr>
              <a:t>A</a:t>
            </a:r>
            <a:r>
              <a:rPr sz="486" spc="46" dirty="0">
                <a:latin typeface="Calibri"/>
                <a:cs typeface="Calibri"/>
              </a:rPr>
              <a:t>g</a:t>
            </a:r>
            <a:r>
              <a:rPr sz="486" spc="31" dirty="0">
                <a:latin typeface="Calibri"/>
                <a:cs typeface="Calibri"/>
              </a:rPr>
              <a:t>e</a:t>
            </a:r>
            <a:r>
              <a:rPr sz="486" spc="-10" dirty="0">
                <a:latin typeface="Calibri"/>
                <a:cs typeface="Calibri"/>
              </a:rPr>
              <a:t>n</a:t>
            </a:r>
            <a:r>
              <a:rPr sz="486" spc="8" dirty="0">
                <a:latin typeface="Calibri"/>
                <a:cs typeface="Calibri"/>
              </a:rPr>
              <a:t>cy</a:t>
            </a:r>
            <a:r>
              <a:rPr sz="486" spc="-33" dirty="0">
                <a:latin typeface="Calibri"/>
                <a:cs typeface="Calibri"/>
              </a:rPr>
              <a:t> </a:t>
            </a:r>
            <a:r>
              <a:rPr sz="486" spc="-41" dirty="0">
                <a:latin typeface="Calibri"/>
                <a:cs typeface="Calibri"/>
              </a:rPr>
              <a:t>N</a:t>
            </a:r>
            <a:r>
              <a:rPr sz="486" spc="10" dirty="0">
                <a:latin typeface="Calibri"/>
                <a:cs typeface="Calibri"/>
              </a:rPr>
              <a:t>a</a:t>
            </a:r>
            <a:r>
              <a:rPr sz="486" spc="8" dirty="0">
                <a:latin typeface="Calibri"/>
                <a:cs typeface="Calibri"/>
              </a:rPr>
              <a:t>m</a:t>
            </a:r>
            <a:r>
              <a:rPr sz="486" spc="31" dirty="0">
                <a:latin typeface="Calibri"/>
                <a:cs typeface="Calibri"/>
              </a:rPr>
              <a:t>e</a:t>
            </a:r>
            <a:r>
              <a:rPr sz="486" spc="-10" dirty="0">
                <a:latin typeface="Calibri"/>
                <a:cs typeface="Calibri"/>
              </a:rPr>
              <a:t>:</a:t>
            </a:r>
            <a:r>
              <a:rPr sz="486" dirty="0">
                <a:latin typeface="Calibri"/>
                <a:cs typeface="Calibri"/>
              </a:rPr>
              <a:t> </a:t>
            </a:r>
            <a:r>
              <a:rPr sz="486" spc="-36" dirty="0">
                <a:latin typeface="Calibri"/>
                <a:cs typeface="Calibri"/>
              </a:rPr>
              <a:t> </a:t>
            </a:r>
            <a:r>
              <a:rPr sz="486" b="1" spc="-46" dirty="0">
                <a:latin typeface="Calibri"/>
                <a:cs typeface="Calibri"/>
              </a:rPr>
              <a:t>W</a:t>
            </a:r>
            <a:r>
              <a:rPr sz="486" b="1" spc="28" dirty="0">
                <a:latin typeface="Calibri"/>
                <a:cs typeface="Calibri"/>
              </a:rPr>
              <a:t>e</a:t>
            </a:r>
            <a:r>
              <a:rPr sz="486" b="1" spc="49" dirty="0">
                <a:latin typeface="Calibri"/>
                <a:cs typeface="Calibri"/>
              </a:rPr>
              <a:t>s</a:t>
            </a:r>
            <a:r>
              <a:rPr sz="486" b="1" spc="18" dirty="0">
                <a:latin typeface="Calibri"/>
                <a:cs typeface="Calibri"/>
              </a:rPr>
              <a:t>t</a:t>
            </a:r>
            <a:r>
              <a:rPr sz="486" b="1" spc="8" dirty="0">
                <a:latin typeface="Calibri"/>
                <a:cs typeface="Calibri"/>
              </a:rPr>
              <a:t> </a:t>
            </a:r>
            <a:r>
              <a:rPr sz="486" b="1" spc="18" dirty="0">
                <a:latin typeface="Calibri"/>
                <a:cs typeface="Calibri"/>
              </a:rPr>
              <a:t>C</a:t>
            </a:r>
            <a:r>
              <a:rPr sz="486" b="1" spc="43" dirty="0">
                <a:latin typeface="Calibri"/>
                <a:cs typeface="Calibri"/>
              </a:rPr>
              <a:t>o</a:t>
            </a:r>
            <a:r>
              <a:rPr sz="486" b="1" spc="13" dirty="0">
                <a:latin typeface="Calibri"/>
                <a:cs typeface="Calibri"/>
              </a:rPr>
              <a:t>n</a:t>
            </a:r>
            <a:r>
              <a:rPr sz="486" b="1" spc="43" dirty="0">
                <a:latin typeface="Calibri"/>
                <a:cs typeface="Calibri"/>
              </a:rPr>
              <a:t>t</a:t>
            </a:r>
            <a:r>
              <a:rPr sz="486" b="1" spc="8" dirty="0">
                <a:latin typeface="Calibri"/>
                <a:cs typeface="Calibri"/>
              </a:rPr>
              <a:t>r</a:t>
            </a:r>
            <a:r>
              <a:rPr sz="486" b="1" spc="18" dirty="0">
                <a:latin typeface="Calibri"/>
                <a:cs typeface="Calibri"/>
              </a:rPr>
              <a:t>a</a:t>
            </a:r>
            <a:r>
              <a:rPr sz="486" b="1" spc="-3" dirty="0">
                <a:latin typeface="Calibri"/>
                <a:cs typeface="Calibri"/>
              </a:rPr>
              <a:t> </a:t>
            </a:r>
            <a:r>
              <a:rPr sz="486" b="1" spc="18" dirty="0">
                <a:latin typeface="Calibri"/>
                <a:cs typeface="Calibri"/>
              </a:rPr>
              <a:t>C</a:t>
            </a:r>
            <a:r>
              <a:rPr sz="486" b="1" spc="43" dirty="0">
                <a:latin typeface="Calibri"/>
                <a:cs typeface="Calibri"/>
              </a:rPr>
              <a:t>o</a:t>
            </a:r>
            <a:r>
              <a:rPr sz="486" b="1" spc="49" dirty="0">
                <a:latin typeface="Calibri"/>
                <a:cs typeface="Calibri"/>
              </a:rPr>
              <a:t>s</a:t>
            </a:r>
            <a:r>
              <a:rPr sz="486" b="1" spc="43" dirty="0">
                <a:latin typeface="Calibri"/>
                <a:cs typeface="Calibri"/>
              </a:rPr>
              <a:t>t</a:t>
            </a:r>
            <a:r>
              <a:rPr sz="486" b="1" spc="18" dirty="0">
                <a:latin typeface="Calibri"/>
                <a:cs typeface="Calibri"/>
              </a:rPr>
              <a:t>a</a:t>
            </a:r>
            <a:r>
              <a:rPr sz="486" b="1" spc="-3" dirty="0">
                <a:latin typeface="Calibri"/>
                <a:cs typeface="Calibri"/>
              </a:rPr>
              <a:t> </a:t>
            </a:r>
            <a:r>
              <a:rPr sz="486" b="1" spc="-13" dirty="0">
                <a:latin typeface="Calibri"/>
                <a:cs typeface="Calibri"/>
              </a:rPr>
              <a:t>U</a:t>
            </a:r>
            <a:r>
              <a:rPr sz="486" b="1" spc="13" dirty="0">
                <a:latin typeface="Calibri"/>
                <a:cs typeface="Calibri"/>
              </a:rPr>
              <a:t>n</a:t>
            </a:r>
            <a:r>
              <a:rPr sz="486" b="1" spc="3" dirty="0">
                <a:latin typeface="Calibri"/>
                <a:cs typeface="Calibri"/>
              </a:rPr>
              <a:t>i</a:t>
            </a:r>
            <a:r>
              <a:rPr sz="486" b="1" spc="58" dirty="0">
                <a:latin typeface="Calibri"/>
                <a:cs typeface="Calibri"/>
              </a:rPr>
              <a:t>f</a:t>
            </a:r>
            <a:r>
              <a:rPr sz="486" b="1" spc="3" dirty="0">
                <a:latin typeface="Calibri"/>
                <a:cs typeface="Calibri"/>
              </a:rPr>
              <a:t>i</a:t>
            </a:r>
            <a:r>
              <a:rPr sz="486" b="1" spc="28" dirty="0">
                <a:latin typeface="Calibri"/>
                <a:cs typeface="Calibri"/>
              </a:rPr>
              <a:t>e</a:t>
            </a:r>
            <a:r>
              <a:rPr sz="486" b="1" spc="20" dirty="0">
                <a:latin typeface="Calibri"/>
                <a:cs typeface="Calibri"/>
              </a:rPr>
              <a:t>d</a:t>
            </a:r>
            <a:r>
              <a:rPr sz="486" b="1" dirty="0">
                <a:latin typeface="Calibri"/>
                <a:cs typeface="Calibri"/>
              </a:rPr>
              <a:t>	</a:t>
            </a:r>
            <a:r>
              <a:rPr sz="486" spc="-8" dirty="0">
                <a:latin typeface="Calibri"/>
                <a:cs typeface="Calibri"/>
              </a:rPr>
              <a:t>A</a:t>
            </a:r>
            <a:r>
              <a:rPr sz="486" spc="23" dirty="0">
                <a:latin typeface="Calibri"/>
                <a:cs typeface="Calibri"/>
              </a:rPr>
              <a:t>ss</a:t>
            </a:r>
            <a:r>
              <a:rPr sz="486" spc="31" dirty="0">
                <a:latin typeface="Calibri"/>
                <a:cs typeface="Calibri"/>
              </a:rPr>
              <a:t>e</a:t>
            </a:r>
            <a:r>
              <a:rPr sz="486" spc="23" dirty="0">
                <a:latin typeface="Calibri"/>
                <a:cs typeface="Calibri"/>
              </a:rPr>
              <a:t>ss</a:t>
            </a:r>
            <a:r>
              <a:rPr sz="486" spc="8" dirty="0">
                <a:latin typeface="Calibri"/>
                <a:cs typeface="Calibri"/>
              </a:rPr>
              <a:t>m</a:t>
            </a:r>
            <a:r>
              <a:rPr sz="486" spc="31" dirty="0">
                <a:latin typeface="Calibri"/>
                <a:cs typeface="Calibri"/>
              </a:rPr>
              <a:t>e</a:t>
            </a:r>
            <a:r>
              <a:rPr sz="486" spc="-10" dirty="0">
                <a:latin typeface="Calibri"/>
                <a:cs typeface="Calibri"/>
              </a:rPr>
              <a:t>n</a:t>
            </a:r>
            <a:r>
              <a:rPr sz="486" spc="3" dirty="0">
                <a:latin typeface="Calibri"/>
                <a:cs typeface="Calibri"/>
              </a:rPr>
              <a:t>t</a:t>
            </a:r>
            <a:r>
              <a:rPr sz="486" spc="31" dirty="0">
                <a:latin typeface="Calibri"/>
                <a:cs typeface="Calibri"/>
              </a:rPr>
              <a:t> </a:t>
            </a:r>
            <a:r>
              <a:rPr sz="486" spc="23" dirty="0">
                <a:latin typeface="Calibri"/>
                <a:cs typeface="Calibri"/>
              </a:rPr>
              <a:t>P</a:t>
            </a:r>
            <a:r>
              <a:rPr sz="486" spc="31" dirty="0">
                <a:latin typeface="Calibri"/>
                <a:cs typeface="Calibri"/>
              </a:rPr>
              <a:t>e</a:t>
            </a:r>
            <a:r>
              <a:rPr sz="486" spc="-18" dirty="0">
                <a:latin typeface="Calibri"/>
                <a:cs typeface="Calibri"/>
              </a:rPr>
              <a:t>r</a:t>
            </a:r>
            <a:r>
              <a:rPr sz="486" spc="-23" dirty="0">
                <a:latin typeface="Calibri"/>
                <a:cs typeface="Calibri"/>
              </a:rPr>
              <a:t>i</a:t>
            </a:r>
            <a:r>
              <a:rPr sz="486" spc="15" dirty="0">
                <a:latin typeface="Calibri"/>
                <a:cs typeface="Calibri"/>
              </a:rPr>
              <a:t>o</a:t>
            </a:r>
            <a:r>
              <a:rPr sz="486" spc="18" dirty="0">
                <a:latin typeface="Calibri"/>
                <a:cs typeface="Calibri"/>
              </a:rPr>
              <a:t>d</a:t>
            </a:r>
            <a:r>
              <a:rPr sz="486" spc="-10" dirty="0">
                <a:latin typeface="Calibri"/>
                <a:cs typeface="Calibri"/>
              </a:rPr>
              <a:t>:</a:t>
            </a:r>
            <a:r>
              <a:rPr sz="486" dirty="0">
                <a:latin typeface="Calibri"/>
                <a:cs typeface="Calibri"/>
              </a:rPr>
              <a:t> </a:t>
            </a:r>
            <a:r>
              <a:rPr sz="486" spc="-36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F</a:t>
            </a:r>
            <a:r>
              <a:rPr sz="486" b="1" spc="33" dirty="0">
                <a:latin typeface="Calibri"/>
                <a:cs typeface="Calibri"/>
              </a:rPr>
              <a:t>a</a:t>
            </a:r>
            <a:r>
              <a:rPr sz="486" b="1" spc="3" dirty="0">
                <a:latin typeface="Calibri"/>
                <a:cs typeface="Calibri"/>
              </a:rPr>
              <a:t>l</a:t>
            </a:r>
            <a:r>
              <a:rPr sz="486" b="1" spc="20" dirty="0">
                <a:latin typeface="Calibri"/>
                <a:cs typeface="Calibri"/>
              </a:rPr>
              <a:t>l</a:t>
            </a:r>
            <a:r>
              <a:rPr sz="486" b="1" spc="-36" dirty="0">
                <a:latin typeface="Calibri"/>
                <a:cs typeface="Calibri"/>
              </a:rPr>
              <a:t> </a:t>
            </a:r>
            <a:r>
              <a:rPr sz="486" b="1" spc="28" dirty="0">
                <a:latin typeface="Calibri"/>
                <a:cs typeface="Calibri"/>
              </a:rPr>
              <a:t>202</a:t>
            </a:r>
            <a:r>
              <a:rPr sz="486" b="1" spc="13" dirty="0">
                <a:latin typeface="Calibri"/>
                <a:cs typeface="Calibri"/>
              </a:rPr>
              <a:t>1</a:t>
            </a:r>
            <a:endParaRPr sz="486" dirty="0">
              <a:latin typeface="Calibri"/>
              <a:cs typeface="Calibri"/>
            </a:endParaRPr>
          </a:p>
          <a:p>
            <a:pPr marL="6495" marR="2598">
              <a:lnSpc>
                <a:spcPct val="110500"/>
              </a:lnSpc>
              <a:spcBef>
                <a:spcPts val="92"/>
              </a:spcBef>
            </a:pPr>
            <a:r>
              <a:rPr sz="486" spc="20" dirty="0">
                <a:latin typeface="Calibri"/>
                <a:cs typeface="Calibri"/>
              </a:rPr>
              <a:t>Center </a:t>
            </a:r>
            <a:r>
              <a:rPr sz="486" dirty="0">
                <a:latin typeface="Calibri"/>
                <a:cs typeface="Calibri"/>
              </a:rPr>
              <a:t>Name: </a:t>
            </a:r>
            <a:r>
              <a:rPr sz="486" b="1" spc="20" dirty="0">
                <a:latin typeface="Calibri"/>
                <a:cs typeface="Calibri"/>
              </a:rPr>
              <a:t>Bayview </a:t>
            </a:r>
            <a:r>
              <a:rPr sz="486" b="1" spc="36" dirty="0">
                <a:latin typeface="Calibri"/>
                <a:cs typeface="Calibri"/>
              </a:rPr>
              <a:t>State </a:t>
            </a:r>
            <a:r>
              <a:rPr sz="486" b="1" spc="26" dirty="0">
                <a:latin typeface="Calibri"/>
                <a:cs typeface="Calibri"/>
              </a:rPr>
              <a:t>Preschool, </a:t>
            </a:r>
            <a:r>
              <a:rPr sz="486" b="1" spc="23" dirty="0">
                <a:latin typeface="Calibri"/>
                <a:cs typeface="Calibri"/>
              </a:rPr>
              <a:t>Chavez </a:t>
            </a:r>
            <a:r>
              <a:rPr sz="486" b="1" spc="36" dirty="0">
                <a:latin typeface="Calibri"/>
                <a:cs typeface="Calibri"/>
              </a:rPr>
              <a:t>State </a:t>
            </a:r>
            <a:r>
              <a:rPr sz="486" b="1" spc="26" dirty="0">
                <a:latin typeface="Calibri"/>
                <a:cs typeface="Calibri"/>
              </a:rPr>
              <a:t>Preschool, </a:t>
            </a:r>
            <a:r>
              <a:rPr sz="486" b="1" spc="20" dirty="0">
                <a:latin typeface="Calibri"/>
                <a:cs typeface="Calibri"/>
              </a:rPr>
              <a:t>Dover </a:t>
            </a:r>
            <a:r>
              <a:rPr sz="486" b="1" spc="36" dirty="0">
                <a:latin typeface="Calibri"/>
                <a:cs typeface="Calibri"/>
              </a:rPr>
              <a:t>State </a:t>
            </a:r>
            <a:r>
              <a:rPr sz="486" b="1" spc="26" dirty="0">
                <a:latin typeface="Calibri"/>
                <a:cs typeface="Calibri"/>
              </a:rPr>
              <a:t>Preschool, </a:t>
            </a:r>
            <a:r>
              <a:rPr sz="486" b="1" spc="18" dirty="0">
                <a:latin typeface="Calibri"/>
                <a:cs typeface="Calibri"/>
              </a:rPr>
              <a:t>Downer </a:t>
            </a:r>
            <a:r>
              <a:rPr sz="486" b="1" spc="36" dirty="0">
                <a:latin typeface="Calibri"/>
                <a:cs typeface="Calibri"/>
              </a:rPr>
              <a:t>State </a:t>
            </a:r>
            <a:r>
              <a:rPr sz="486" b="1" spc="26" dirty="0">
                <a:latin typeface="Calibri"/>
                <a:cs typeface="Calibri"/>
              </a:rPr>
              <a:t>Preschool, </a:t>
            </a:r>
            <a:r>
              <a:rPr sz="486" b="1" spc="23" dirty="0">
                <a:latin typeface="Calibri"/>
                <a:cs typeface="Calibri"/>
              </a:rPr>
              <a:t>Ford </a:t>
            </a:r>
            <a:r>
              <a:rPr sz="486" b="1" spc="36" dirty="0">
                <a:latin typeface="Calibri"/>
                <a:cs typeface="Calibri"/>
              </a:rPr>
              <a:t>State </a:t>
            </a:r>
            <a:r>
              <a:rPr sz="486" b="1" spc="-102" dirty="0">
                <a:latin typeface="Calibri"/>
                <a:cs typeface="Calibri"/>
              </a:rPr>
              <a:t> </a:t>
            </a:r>
            <a:r>
              <a:rPr sz="486" b="1" spc="26" dirty="0">
                <a:latin typeface="Calibri"/>
                <a:cs typeface="Calibri"/>
              </a:rPr>
              <a:t>Preschool,</a:t>
            </a:r>
            <a:r>
              <a:rPr sz="486" b="1" spc="-8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King</a:t>
            </a:r>
            <a:r>
              <a:rPr sz="486" b="1" spc="31" dirty="0">
                <a:latin typeface="Calibri"/>
                <a:cs typeface="Calibri"/>
              </a:rPr>
              <a:t> </a:t>
            </a:r>
            <a:r>
              <a:rPr sz="486" b="1" spc="36" dirty="0">
                <a:latin typeface="Calibri"/>
                <a:cs typeface="Calibri"/>
              </a:rPr>
              <a:t>State</a:t>
            </a:r>
            <a:r>
              <a:rPr sz="486" b="1" spc="10" dirty="0">
                <a:latin typeface="Calibri"/>
                <a:cs typeface="Calibri"/>
              </a:rPr>
              <a:t> </a:t>
            </a:r>
            <a:r>
              <a:rPr sz="486" b="1" spc="26" dirty="0">
                <a:latin typeface="Calibri"/>
                <a:cs typeface="Calibri"/>
              </a:rPr>
              <a:t>Preschool,</a:t>
            </a:r>
            <a:r>
              <a:rPr sz="486" b="1" spc="-8" dirty="0">
                <a:latin typeface="Calibri"/>
                <a:cs typeface="Calibri"/>
              </a:rPr>
              <a:t> </a:t>
            </a:r>
            <a:r>
              <a:rPr sz="486" b="1" spc="18" dirty="0">
                <a:latin typeface="Calibri"/>
                <a:cs typeface="Calibri"/>
              </a:rPr>
              <a:t>Lincoln</a:t>
            </a:r>
            <a:r>
              <a:rPr sz="486" b="1" spc="-18" dirty="0">
                <a:latin typeface="Calibri"/>
                <a:cs typeface="Calibri"/>
              </a:rPr>
              <a:t> </a:t>
            </a:r>
            <a:r>
              <a:rPr sz="486" b="1" spc="36" dirty="0">
                <a:latin typeface="Calibri"/>
                <a:cs typeface="Calibri"/>
              </a:rPr>
              <a:t>State</a:t>
            </a:r>
            <a:r>
              <a:rPr sz="486" b="1" spc="8" dirty="0">
                <a:latin typeface="Calibri"/>
                <a:cs typeface="Calibri"/>
              </a:rPr>
              <a:t> </a:t>
            </a:r>
            <a:r>
              <a:rPr sz="486" b="1" spc="26" dirty="0">
                <a:latin typeface="Calibri"/>
                <a:cs typeface="Calibri"/>
              </a:rPr>
              <a:t>Preschool,</a:t>
            </a:r>
            <a:r>
              <a:rPr sz="486" b="1" spc="-8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Montalvin</a:t>
            </a:r>
            <a:r>
              <a:rPr sz="486" b="1" spc="-18" dirty="0">
                <a:latin typeface="Calibri"/>
                <a:cs typeface="Calibri"/>
              </a:rPr>
              <a:t> </a:t>
            </a:r>
            <a:r>
              <a:rPr sz="486" b="1" spc="36" dirty="0">
                <a:latin typeface="Calibri"/>
                <a:cs typeface="Calibri"/>
              </a:rPr>
              <a:t>State</a:t>
            </a:r>
            <a:r>
              <a:rPr sz="486" b="1" spc="8" dirty="0">
                <a:latin typeface="Calibri"/>
                <a:cs typeface="Calibri"/>
              </a:rPr>
              <a:t> </a:t>
            </a:r>
            <a:r>
              <a:rPr sz="486" b="1" spc="26" dirty="0">
                <a:latin typeface="Calibri"/>
                <a:cs typeface="Calibri"/>
              </a:rPr>
              <a:t>Preschool,</a:t>
            </a:r>
            <a:r>
              <a:rPr sz="486" b="1" spc="-5" dirty="0">
                <a:latin typeface="Calibri"/>
                <a:cs typeface="Calibri"/>
              </a:rPr>
              <a:t> </a:t>
            </a:r>
            <a:r>
              <a:rPr sz="486" b="1" spc="3" dirty="0">
                <a:latin typeface="Calibri"/>
                <a:cs typeface="Calibri"/>
              </a:rPr>
              <a:t>Murphy</a:t>
            </a:r>
            <a:r>
              <a:rPr sz="486" b="1" spc="-26" dirty="0">
                <a:latin typeface="Calibri"/>
                <a:cs typeface="Calibri"/>
              </a:rPr>
              <a:t> </a:t>
            </a:r>
            <a:r>
              <a:rPr sz="486" b="1" spc="36" dirty="0">
                <a:latin typeface="Calibri"/>
                <a:cs typeface="Calibri"/>
              </a:rPr>
              <a:t>State</a:t>
            </a:r>
            <a:r>
              <a:rPr sz="486" b="1" spc="10" dirty="0">
                <a:latin typeface="Calibri"/>
                <a:cs typeface="Calibri"/>
              </a:rPr>
              <a:t> </a:t>
            </a:r>
            <a:r>
              <a:rPr sz="486" b="1" spc="26" dirty="0">
                <a:latin typeface="Calibri"/>
                <a:cs typeface="Calibri"/>
              </a:rPr>
              <a:t>Preschool,</a:t>
            </a:r>
            <a:r>
              <a:rPr sz="486" b="1" spc="-8" dirty="0">
                <a:latin typeface="Calibri"/>
                <a:cs typeface="Calibri"/>
              </a:rPr>
              <a:t> </a:t>
            </a:r>
            <a:r>
              <a:rPr sz="486" b="1" spc="18" dirty="0">
                <a:latin typeface="Calibri"/>
                <a:cs typeface="Calibri"/>
              </a:rPr>
              <a:t>Riverside</a:t>
            </a:r>
            <a:r>
              <a:rPr sz="486" b="1" spc="8" dirty="0">
                <a:latin typeface="Calibri"/>
                <a:cs typeface="Calibri"/>
              </a:rPr>
              <a:t> </a:t>
            </a:r>
            <a:r>
              <a:rPr sz="486" b="1" spc="36" dirty="0">
                <a:latin typeface="Calibri"/>
                <a:cs typeface="Calibri"/>
              </a:rPr>
              <a:t>State </a:t>
            </a:r>
            <a:r>
              <a:rPr sz="486" b="1" spc="38" dirty="0">
                <a:latin typeface="Calibri"/>
                <a:cs typeface="Calibri"/>
              </a:rPr>
              <a:t> </a:t>
            </a:r>
            <a:r>
              <a:rPr sz="486" b="1" spc="26" dirty="0">
                <a:latin typeface="Calibri"/>
                <a:cs typeface="Calibri"/>
              </a:rPr>
              <a:t>Preschool,</a:t>
            </a:r>
            <a:r>
              <a:rPr sz="486" b="1" spc="-15" dirty="0">
                <a:latin typeface="Calibri"/>
                <a:cs typeface="Calibri"/>
              </a:rPr>
              <a:t> </a:t>
            </a:r>
            <a:r>
              <a:rPr sz="486" b="1" spc="26" dirty="0">
                <a:latin typeface="Calibri"/>
                <a:cs typeface="Calibri"/>
              </a:rPr>
              <a:t>Washington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36" dirty="0">
                <a:latin typeface="Calibri"/>
                <a:cs typeface="Calibri"/>
              </a:rPr>
              <a:t>State</a:t>
            </a:r>
            <a:r>
              <a:rPr sz="486" b="1" spc="3" dirty="0">
                <a:latin typeface="Calibri"/>
                <a:cs typeface="Calibri"/>
              </a:rPr>
              <a:t> </a:t>
            </a:r>
            <a:r>
              <a:rPr sz="486" b="1" spc="28" dirty="0">
                <a:latin typeface="Calibri"/>
                <a:cs typeface="Calibri"/>
              </a:rPr>
              <a:t>Preschool</a:t>
            </a:r>
            <a:endParaRPr sz="486" dirty="0">
              <a:latin typeface="Calibri"/>
              <a:cs typeface="Calibri"/>
            </a:endParaRPr>
          </a:p>
          <a:p>
            <a:pPr marL="6495" marR="13639">
              <a:lnSpc>
                <a:spcPct val="110500"/>
              </a:lnSpc>
              <a:spcBef>
                <a:spcPts val="92"/>
              </a:spcBef>
            </a:pPr>
            <a:r>
              <a:rPr sz="486" spc="8" dirty="0">
                <a:latin typeface="Calibri"/>
                <a:cs typeface="Calibri"/>
              </a:rPr>
              <a:t>Class</a:t>
            </a:r>
            <a:r>
              <a:rPr sz="486" spc="-8" dirty="0">
                <a:latin typeface="Calibri"/>
                <a:cs typeface="Calibri"/>
              </a:rPr>
              <a:t> </a:t>
            </a:r>
            <a:r>
              <a:rPr sz="486" dirty="0">
                <a:latin typeface="Calibri"/>
                <a:cs typeface="Calibri"/>
              </a:rPr>
              <a:t>Name:</a:t>
            </a:r>
            <a:r>
              <a:rPr sz="486" spc="82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3</a:t>
            </a:r>
            <a:r>
              <a:rPr sz="486" b="1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18" dirty="0">
                <a:latin typeface="Calibri"/>
                <a:cs typeface="Calibri"/>
              </a:rPr>
              <a:t>Bayview,</a:t>
            </a:r>
            <a:r>
              <a:rPr sz="486" b="1" spc="-8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3</a:t>
            </a:r>
            <a:r>
              <a:rPr sz="486" b="1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6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18" dirty="0">
                <a:latin typeface="Calibri"/>
                <a:cs typeface="Calibri"/>
              </a:rPr>
              <a:t>Dover,</a:t>
            </a:r>
            <a:r>
              <a:rPr sz="486" b="1" spc="-10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3</a:t>
            </a:r>
            <a:r>
              <a:rPr sz="486" b="1" spc="3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18" dirty="0">
                <a:latin typeface="Calibri"/>
                <a:cs typeface="Calibri"/>
              </a:rPr>
              <a:t>Downer,</a:t>
            </a:r>
            <a:r>
              <a:rPr sz="486" b="1" spc="-10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3</a:t>
            </a:r>
            <a:r>
              <a:rPr sz="486" b="1" spc="3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23" dirty="0">
                <a:latin typeface="Calibri"/>
                <a:cs typeface="Calibri"/>
              </a:rPr>
              <a:t>King,</a:t>
            </a:r>
            <a:r>
              <a:rPr sz="486" b="1" spc="-8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3</a:t>
            </a:r>
            <a:r>
              <a:rPr sz="486" b="1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0" dirty="0">
                <a:latin typeface="Calibri"/>
                <a:cs typeface="Calibri"/>
              </a:rPr>
              <a:t> </a:t>
            </a:r>
            <a:r>
              <a:rPr sz="486" b="1" spc="18" dirty="0">
                <a:latin typeface="Calibri"/>
                <a:cs typeface="Calibri"/>
              </a:rPr>
              <a:t>Lincoln,</a:t>
            </a:r>
            <a:r>
              <a:rPr sz="486" b="1" spc="-10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3</a:t>
            </a:r>
            <a:r>
              <a:rPr sz="486" b="1" spc="3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Montalvin,</a:t>
            </a:r>
            <a:r>
              <a:rPr sz="486" b="1" spc="-10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3</a:t>
            </a:r>
            <a:r>
              <a:rPr sz="486" b="1" spc="3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3" dirty="0">
                <a:latin typeface="Calibri"/>
                <a:cs typeface="Calibri"/>
              </a:rPr>
              <a:t>Murphy,</a:t>
            </a:r>
            <a:r>
              <a:rPr sz="486" b="1" spc="-8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3 </a:t>
            </a:r>
            <a:r>
              <a:rPr sz="486" b="1" spc="15" dirty="0">
                <a:latin typeface="Calibri"/>
                <a:cs typeface="Calibri"/>
              </a:rPr>
              <a:t> 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-3" dirty="0">
                <a:latin typeface="Calibri"/>
                <a:cs typeface="Calibri"/>
              </a:rPr>
              <a:t>PM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26" dirty="0">
                <a:latin typeface="Calibri"/>
                <a:cs typeface="Calibri"/>
              </a:rPr>
              <a:t>Chavez,</a:t>
            </a:r>
            <a:r>
              <a:rPr sz="486" b="1" spc="-10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3</a:t>
            </a:r>
            <a:r>
              <a:rPr sz="486" b="1" spc="3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Riverside,</a:t>
            </a:r>
            <a:r>
              <a:rPr sz="486" b="1" spc="-10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3</a:t>
            </a:r>
            <a:r>
              <a:rPr sz="486" b="1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0" dirty="0">
                <a:latin typeface="Calibri"/>
                <a:cs typeface="Calibri"/>
              </a:rPr>
              <a:t> </a:t>
            </a:r>
            <a:r>
              <a:rPr sz="486" b="1" spc="23" dirty="0">
                <a:latin typeface="Calibri"/>
                <a:cs typeface="Calibri"/>
              </a:rPr>
              <a:t>Washington,</a:t>
            </a:r>
            <a:r>
              <a:rPr sz="486" b="1" spc="-10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4</a:t>
            </a:r>
            <a:r>
              <a:rPr sz="486" b="1" spc="33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-36" dirty="0">
                <a:latin typeface="Calibri"/>
                <a:cs typeface="Calibri"/>
              </a:rPr>
              <a:t>AM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26" dirty="0">
                <a:latin typeface="Calibri"/>
                <a:cs typeface="Calibri"/>
              </a:rPr>
              <a:t>Chavez,</a:t>
            </a:r>
            <a:r>
              <a:rPr sz="486" b="1" spc="-10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4</a:t>
            </a:r>
            <a:r>
              <a:rPr sz="486" b="1" spc="33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18" dirty="0">
                <a:latin typeface="Calibri"/>
                <a:cs typeface="Calibri"/>
              </a:rPr>
              <a:t>Bayview,</a:t>
            </a:r>
            <a:r>
              <a:rPr sz="486" b="1" spc="-8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4</a:t>
            </a:r>
            <a:r>
              <a:rPr sz="486" b="1" spc="31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0" dirty="0">
                <a:latin typeface="Calibri"/>
                <a:cs typeface="Calibri"/>
              </a:rPr>
              <a:t> </a:t>
            </a:r>
            <a:r>
              <a:rPr sz="486" b="1" spc="18" dirty="0">
                <a:latin typeface="Calibri"/>
                <a:cs typeface="Calibri"/>
              </a:rPr>
              <a:t>Dover,</a:t>
            </a:r>
            <a:r>
              <a:rPr sz="486" b="1" spc="-10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4</a:t>
            </a:r>
            <a:r>
              <a:rPr sz="486" b="1" spc="33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18" dirty="0">
                <a:latin typeface="Calibri"/>
                <a:cs typeface="Calibri"/>
              </a:rPr>
              <a:t>Downer,</a:t>
            </a:r>
            <a:r>
              <a:rPr sz="486" b="1" spc="-10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4 </a:t>
            </a:r>
            <a:r>
              <a:rPr sz="486" b="1" spc="15" dirty="0">
                <a:latin typeface="Calibri"/>
                <a:cs typeface="Calibri"/>
              </a:rPr>
              <a:t> yr</a:t>
            </a:r>
            <a:r>
              <a:rPr sz="486" b="1" spc="-31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Ford,</a:t>
            </a:r>
            <a:r>
              <a:rPr sz="486" b="1" spc="-13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4</a:t>
            </a:r>
            <a:r>
              <a:rPr sz="486" b="1" spc="31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6" dirty="0">
                <a:latin typeface="Calibri"/>
                <a:cs typeface="Calibri"/>
              </a:rPr>
              <a:t> </a:t>
            </a:r>
            <a:r>
              <a:rPr sz="486" b="1" spc="23" dirty="0">
                <a:latin typeface="Calibri"/>
                <a:cs typeface="Calibri"/>
              </a:rPr>
              <a:t>King,</a:t>
            </a:r>
            <a:r>
              <a:rPr sz="486" b="1" spc="-10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4</a:t>
            </a:r>
            <a:r>
              <a:rPr sz="486" b="1" spc="31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31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18" dirty="0">
                <a:latin typeface="Calibri"/>
                <a:cs typeface="Calibri"/>
              </a:rPr>
              <a:t>Lincoln,</a:t>
            </a:r>
            <a:r>
              <a:rPr sz="486" b="1" spc="-13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4</a:t>
            </a:r>
            <a:r>
              <a:rPr sz="486" b="1" spc="31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6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Montalvin,</a:t>
            </a:r>
            <a:r>
              <a:rPr sz="486" b="1" spc="-10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4</a:t>
            </a:r>
            <a:r>
              <a:rPr sz="486" b="1" spc="31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31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3" dirty="0">
                <a:latin typeface="Calibri"/>
                <a:cs typeface="Calibri"/>
              </a:rPr>
              <a:t>Murphy,</a:t>
            </a:r>
            <a:r>
              <a:rPr sz="486" b="1" spc="-13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4</a:t>
            </a:r>
            <a:r>
              <a:rPr sz="486" b="1" spc="31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28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6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Riverside,</a:t>
            </a:r>
            <a:r>
              <a:rPr sz="486" b="1" spc="-10" dirty="0">
                <a:latin typeface="Calibri"/>
                <a:cs typeface="Calibri"/>
              </a:rPr>
              <a:t> </a:t>
            </a:r>
            <a:r>
              <a:rPr sz="486" b="1" spc="13" dirty="0">
                <a:latin typeface="Calibri"/>
                <a:cs typeface="Calibri"/>
              </a:rPr>
              <a:t>4</a:t>
            </a:r>
            <a:r>
              <a:rPr sz="486" b="1" spc="31" dirty="0">
                <a:latin typeface="Calibri"/>
                <a:cs typeface="Calibri"/>
              </a:rPr>
              <a:t> </a:t>
            </a:r>
            <a:r>
              <a:rPr sz="486" b="1" spc="15" dirty="0">
                <a:latin typeface="Calibri"/>
                <a:cs typeface="Calibri"/>
              </a:rPr>
              <a:t>yr</a:t>
            </a:r>
            <a:r>
              <a:rPr sz="486" b="1" spc="-31" dirty="0">
                <a:latin typeface="Calibri"/>
                <a:cs typeface="Calibri"/>
              </a:rPr>
              <a:t> </a:t>
            </a:r>
            <a:r>
              <a:rPr sz="486" b="1" spc="20" dirty="0">
                <a:latin typeface="Calibri"/>
                <a:cs typeface="Calibri"/>
              </a:rPr>
              <a:t>old</a:t>
            </a:r>
            <a:r>
              <a:rPr sz="486" b="1" spc="-23" dirty="0">
                <a:latin typeface="Calibri"/>
                <a:cs typeface="Calibri"/>
              </a:rPr>
              <a:t> </a:t>
            </a:r>
            <a:r>
              <a:rPr sz="486" b="1" spc="26" dirty="0">
                <a:latin typeface="Calibri"/>
                <a:cs typeface="Calibri"/>
              </a:rPr>
              <a:t>Washington</a:t>
            </a:r>
            <a:endParaRPr sz="486" dirty="0">
              <a:latin typeface="Calibri"/>
              <a:cs typeface="Calibri"/>
            </a:endParaRPr>
          </a:p>
          <a:p>
            <a:pPr marL="6495">
              <a:spcBef>
                <a:spcPts val="153"/>
              </a:spcBef>
            </a:pPr>
            <a:r>
              <a:rPr sz="486" spc="5" dirty="0">
                <a:latin typeface="Calibri"/>
                <a:cs typeface="Calibri"/>
              </a:rPr>
              <a:t>Subgroup(s):</a:t>
            </a:r>
            <a:endParaRPr sz="486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56851" y="1895042"/>
            <a:ext cx="356213" cy="140372"/>
          </a:xfrm>
          <a:prstGeom prst="rect">
            <a:avLst/>
          </a:prstGeom>
        </p:spPr>
        <p:txBody>
          <a:bodyPr vert="horz" wrap="square" lIns="0" tIns="12014" rIns="0" bIns="0" rtlCol="0">
            <a:spAutoFit/>
          </a:bodyPr>
          <a:lstStyle/>
          <a:p>
            <a:pPr marL="12340" marR="2598" indent="-5845">
              <a:lnSpc>
                <a:spcPts val="521"/>
              </a:lnSpc>
              <a:spcBef>
                <a:spcPts val="95"/>
              </a:spcBef>
            </a:pPr>
            <a:r>
              <a:rPr sz="460" spc="8" dirty="0">
                <a:latin typeface="Calibri"/>
                <a:cs typeface="Calibri"/>
              </a:rPr>
              <a:t>Rating </a:t>
            </a:r>
            <a:r>
              <a:rPr sz="460" spc="5" dirty="0">
                <a:latin typeface="Calibri"/>
                <a:cs typeface="Calibri"/>
              </a:rPr>
              <a:t>Period </a:t>
            </a:r>
            <a:r>
              <a:rPr sz="460" spc="-97" dirty="0">
                <a:latin typeface="Calibri"/>
                <a:cs typeface="Calibri"/>
              </a:rPr>
              <a:t> </a:t>
            </a:r>
            <a:r>
              <a:rPr sz="460" spc="-18" dirty="0">
                <a:latin typeface="Calibri"/>
                <a:cs typeface="Calibri"/>
              </a:rPr>
              <a:t>(</a:t>
            </a:r>
            <a:r>
              <a:rPr sz="460" spc="-3" dirty="0">
                <a:latin typeface="Calibri"/>
                <a:cs typeface="Calibri"/>
              </a:rPr>
              <a:t>#</a:t>
            </a:r>
            <a:r>
              <a:rPr sz="460" spc="-28" dirty="0">
                <a:latin typeface="Calibri"/>
                <a:cs typeface="Calibri"/>
              </a:rPr>
              <a:t> </a:t>
            </a:r>
            <a:r>
              <a:rPr sz="460" spc="31" dirty="0">
                <a:latin typeface="Calibri"/>
                <a:cs typeface="Calibri"/>
              </a:rPr>
              <a:t>o</a:t>
            </a:r>
            <a:r>
              <a:rPr sz="460" spc="-8" dirty="0">
                <a:latin typeface="Calibri"/>
                <a:cs typeface="Calibri"/>
              </a:rPr>
              <a:t>f</a:t>
            </a:r>
            <a:r>
              <a:rPr sz="460" spc="36" dirty="0">
                <a:latin typeface="Calibri"/>
                <a:cs typeface="Calibri"/>
              </a:rPr>
              <a:t> </a:t>
            </a:r>
            <a:r>
              <a:rPr sz="460" spc="15" dirty="0">
                <a:latin typeface="Calibri"/>
                <a:cs typeface="Calibri"/>
              </a:rPr>
              <a:t>c</a:t>
            </a:r>
            <a:r>
              <a:rPr sz="460" spc="3" dirty="0">
                <a:latin typeface="Calibri"/>
                <a:cs typeface="Calibri"/>
              </a:rPr>
              <a:t>h</a:t>
            </a:r>
            <a:r>
              <a:rPr sz="460" spc="-18" dirty="0">
                <a:latin typeface="Calibri"/>
                <a:cs typeface="Calibri"/>
              </a:rPr>
              <a:t>i</a:t>
            </a:r>
            <a:r>
              <a:rPr sz="460" spc="-15" dirty="0">
                <a:latin typeface="Calibri"/>
                <a:cs typeface="Calibri"/>
              </a:rPr>
              <a:t>l</a:t>
            </a:r>
            <a:r>
              <a:rPr sz="460" spc="3" dirty="0">
                <a:latin typeface="Calibri"/>
                <a:cs typeface="Calibri"/>
              </a:rPr>
              <a:t>d</a:t>
            </a:r>
            <a:r>
              <a:rPr sz="460" spc="-10" dirty="0">
                <a:latin typeface="Calibri"/>
                <a:cs typeface="Calibri"/>
              </a:rPr>
              <a:t>r</a:t>
            </a:r>
            <a:r>
              <a:rPr sz="460" spc="13" dirty="0">
                <a:latin typeface="Calibri"/>
                <a:cs typeface="Calibri"/>
              </a:rPr>
              <a:t>e</a:t>
            </a:r>
            <a:r>
              <a:rPr sz="460" dirty="0">
                <a:latin typeface="Calibri"/>
                <a:cs typeface="Calibri"/>
              </a:rPr>
              <a:t>n)</a:t>
            </a:r>
            <a:endParaRPr sz="46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30286" y="2039216"/>
            <a:ext cx="325041" cy="77346"/>
          </a:xfrm>
          <a:prstGeom prst="rect">
            <a:avLst/>
          </a:prstGeom>
        </p:spPr>
        <p:txBody>
          <a:bodyPr vert="horz" wrap="square" lIns="0" tIns="6494" rIns="0" bIns="0" rtlCol="0">
            <a:spAutoFit/>
          </a:bodyPr>
          <a:lstStyle/>
          <a:p>
            <a:pPr marL="6495">
              <a:spcBef>
                <a:spcPts val="51"/>
              </a:spcBef>
            </a:pPr>
            <a:r>
              <a:rPr sz="460" spc="-13" dirty="0">
                <a:latin typeface="Calibri"/>
                <a:cs typeface="Calibri"/>
              </a:rPr>
              <a:t>E</a:t>
            </a:r>
            <a:r>
              <a:rPr sz="460" spc="23" dirty="0">
                <a:latin typeface="Calibri"/>
                <a:cs typeface="Calibri"/>
              </a:rPr>
              <a:t>a</a:t>
            </a:r>
            <a:r>
              <a:rPr sz="460" spc="-10" dirty="0">
                <a:latin typeface="Calibri"/>
                <a:cs typeface="Calibri"/>
              </a:rPr>
              <a:t>r</a:t>
            </a:r>
            <a:r>
              <a:rPr sz="460" spc="-15" dirty="0">
                <a:latin typeface="Calibri"/>
                <a:cs typeface="Calibri"/>
              </a:rPr>
              <a:t>l</a:t>
            </a:r>
            <a:r>
              <a:rPr sz="460" spc="5" dirty="0">
                <a:latin typeface="Calibri"/>
                <a:cs typeface="Calibri"/>
              </a:rPr>
              <a:t>y</a:t>
            </a:r>
            <a:r>
              <a:rPr sz="460" spc="-13" dirty="0">
                <a:latin typeface="Calibri"/>
                <a:cs typeface="Calibri"/>
              </a:rPr>
              <a:t> </a:t>
            </a:r>
            <a:r>
              <a:rPr sz="460" spc="-26" dirty="0">
                <a:latin typeface="Calibri"/>
                <a:cs typeface="Calibri"/>
              </a:rPr>
              <a:t>I</a:t>
            </a:r>
            <a:r>
              <a:rPr sz="460" dirty="0">
                <a:latin typeface="Calibri"/>
                <a:cs typeface="Calibri"/>
              </a:rPr>
              <a:t>n</a:t>
            </a:r>
            <a:r>
              <a:rPr sz="460" spc="41" dirty="0">
                <a:latin typeface="Calibri"/>
                <a:cs typeface="Calibri"/>
              </a:rPr>
              <a:t>f</a:t>
            </a:r>
            <a:r>
              <a:rPr sz="460" spc="23" dirty="0">
                <a:latin typeface="Calibri"/>
                <a:cs typeface="Calibri"/>
              </a:rPr>
              <a:t>a</a:t>
            </a:r>
            <a:r>
              <a:rPr sz="460" dirty="0">
                <a:latin typeface="Calibri"/>
                <a:cs typeface="Calibri"/>
              </a:rPr>
              <a:t>n</a:t>
            </a:r>
            <a:r>
              <a:rPr sz="460" spc="15" dirty="0">
                <a:latin typeface="Calibri"/>
                <a:cs typeface="Calibri"/>
              </a:rPr>
              <a:t>c</a:t>
            </a:r>
            <a:r>
              <a:rPr sz="460" spc="5" dirty="0">
                <a:latin typeface="Calibri"/>
                <a:cs typeface="Calibri"/>
              </a:rPr>
              <a:t>y</a:t>
            </a:r>
            <a:endParaRPr sz="46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17623" y="2039216"/>
            <a:ext cx="480904" cy="77346"/>
          </a:xfrm>
          <a:prstGeom prst="rect">
            <a:avLst/>
          </a:prstGeom>
        </p:spPr>
        <p:txBody>
          <a:bodyPr vert="horz" wrap="square" lIns="0" tIns="6494" rIns="0" bIns="0" rtlCol="0">
            <a:spAutoFit/>
          </a:bodyPr>
          <a:lstStyle/>
          <a:p>
            <a:pPr marL="6495">
              <a:spcBef>
                <a:spcPts val="51"/>
              </a:spcBef>
            </a:pPr>
            <a:r>
              <a:rPr sz="460" spc="3" dirty="0">
                <a:latin typeface="Calibri"/>
                <a:cs typeface="Calibri"/>
              </a:rPr>
              <a:t>K</a:t>
            </a:r>
            <a:r>
              <a:rPr sz="460" spc="-18" dirty="0">
                <a:latin typeface="Calibri"/>
                <a:cs typeface="Calibri"/>
              </a:rPr>
              <a:t>i</a:t>
            </a:r>
            <a:r>
              <a:rPr sz="460" dirty="0">
                <a:latin typeface="Calibri"/>
                <a:cs typeface="Calibri"/>
              </a:rPr>
              <a:t>n</a:t>
            </a:r>
            <a:r>
              <a:rPr sz="460" spc="3" dirty="0">
                <a:latin typeface="Calibri"/>
                <a:cs typeface="Calibri"/>
              </a:rPr>
              <a:t>d</a:t>
            </a:r>
            <a:r>
              <a:rPr sz="460" spc="13" dirty="0">
                <a:latin typeface="Calibri"/>
                <a:cs typeface="Calibri"/>
              </a:rPr>
              <a:t>e</a:t>
            </a:r>
            <a:r>
              <a:rPr sz="460" spc="-10" dirty="0">
                <a:latin typeface="Calibri"/>
                <a:cs typeface="Calibri"/>
              </a:rPr>
              <a:t>r</a:t>
            </a:r>
            <a:r>
              <a:rPr sz="460" spc="56" dirty="0">
                <a:latin typeface="Calibri"/>
                <a:cs typeface="Calibri"/>
              </a:rPr>
              <a:t>g</a:t>
            </a:r>
            <a:r>
              <a:rPr sz="460" spc="23" dirty="0">
                <a:latin typeface="Calibri"/>
                <a:cs typeface="Calibri"/>
              </a:rPr>
              <a:t>a</a:t>
            </a:r>
            <a:r>
              <a:rPr sz="460" spc="-10" dirty="0">
                <a:latin typeface="Calibri"/>
                <a:cs typeface="Calibri"/>
              </a:rPr>
              <a:t>r</a:t>
            </a:r>
            <a:r>
              <a:rPr sz="460" spc="28" dirty="0">
                <a:latin typeface="Calibri"/>
                <a:cs typeface="Calibri"/>
              </a:rPr>
              <a:t>t</a:t>
            </a:r>
            <a:r>
              <a:rPr sz="460" spc="13" dirty="0">
                <a:latin typeface="Calibri"/>
                <a:cs typeface="Calibri"/>
              </a:rPr>
              <a:t>e</a:t>
            </a:r>
            <a:r>
              <a:rPr sz="460" spc="8" dirty="0">
                <a:latin typeface="Calibri"/>
                <a:cs typeface="Calibri"/>
              </a:rPr>
              <a:t>n</a:t>
            </a:r>
            <a:r>
              <a:rPr sz="460" spc="-20" dirty="0">
                <a:latin typeface="Calibri"/>
                <a:cs typeface="Calibri"/>
              </a:rPr>
              <a:t> </a:t>
            </a:r>
            <a:r>
              <a:rPr sz="460" spc="-13" dirty="0">
                <a:latin typeface="Calibri"/>
                <a:cs typeface="Calibri"/>
              </a:rPr>
              <a:t>E</a:t>
            </a:r>
            <a:r>
              <a:rPr sz="460" dirty="0">
                <a:latin typeface="Calibri"/>
                <a:cs typeface="Calibri"/>
              </a:rPr>
              <a:t>n</a:t>
            </a:r>
            <a:r>
              <a:rPr sz="460" spc="28" dirty="0">
                <a:latin typeface="Calibri"/>
                <a:cs typeface="Calibri"/>
              </a:rPr>
              <a:t>t</a:t>
            </a:r>
            <a:r>
              <a:rPr sz="460" spc="-10" dirty="0">
                <a:latin typeface="Calibri"/>
                <a:cs typeface="Calibri"/>
              </a:rPr>
              <a:t>r</a:t>
            </a:r>
            <a:r>
              <a:rPr sz="460" spc="5" dirty="0">
                <a:latin typeface="Calibri"/>
                <a:cs typeface="Calibri"/>
              </a:rPr>
              <a:t>y</a:t>
            </a:r>
            <a:endParaRPr sz="46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14625" y="2195080"/>
            <a:ext cx="3602723" cy="331646"/>
          </a:xfrm>
          <a:prstGeom prst="rect">
            <a:avLst/>
          </a:prstGeom>
        </p:spPr>
        <p:txBody>
          <a:bodyPr vert="horz" wrap="square" lIns="0" tIns="6494" rIns="0" bIns="0" rtlCol="0">
            <a:spAutoFit/>
          </a:bodyPr>
          <a:lstStyle/>
          <a:p>
            <a:pPr marL="181854">
              <a:spcBef>
                <a:spcPts val="51"/>
              </a:spcBef>
            </a:pPr>
            <a:r>
              <a:rPr sz="614" spc="18" dirty="0">
                <a:latin typeface="Calibri"/>
                <a:cs typeface="Calibri"/>
              </a:rPr>
              <a:t>Approaches</a:t>
            </a:r>
            <a:r>
              <a:rPr sz="614" spc="5" dirty="0">
                <a:latin typeface="Calibri"/>
                <a:cs typeface="Calibri"/>
              </a:rPr>
              <a:t> </a:t>
            </a:r>
            <a:r>
              <a:rPr sz="614" spc="23" dirty="0">
                <a:latin typeface="Calibri"/>
                <a:cs typeface="Calibri"/>
              </a:rPr>
              <a:t>to</a:t>
            </a:r>
            <a:r>
              <a:rPr sz="614" spc="-10" dirty="0">
                <a:latin typeface="Calibri"/>
                <a:cs typeface="Calibri"/>
              </a:rPr>
              <a:t> </a:t>
            </a:r>
            <a:r>
              <a:rPr sz="614" spc="20" dirty="0">
                <a:latin typeface="Calibri"/>
                <a:cs typeface="Calibri"/>
              </a:rPr>
              <a:t>Learning</a:t>
            </a:r>
            <a:r>
              <a:rPr sz="614" spc="13" dirty="0">
                <a:latin typeface="Calibri"/>
                <a:cs typeface="Calibri"/>
              </a:rPr>
              <a:t> </a:t>
            </a:r>
            <a:r>
              <a:rPr sz="614" spc="20" dirty="0">
                <a:latin typeface="Calibri"/>
                <a:cs typeface="Calibri"/>
              </a:rPr>
              <a:t>Self-Regulation</a:t>
            </a:r>
            <a:endParaRPr sz="614">
              <a:latin typeface="Calibri"/>
              <a:cs typeface="Calibri"/>
            </a:endParaRPr>
          </a:p>
          <a:p>
            <a:pPr>
              <a:spcBef>
                <a:spcPts val="28"/>
              </a:spcBef>
            </a:pPr>
            <a:endParaRPr sz="665">
              <a:latin typeface="Calibri"/>
              <a:cs typeface="Calibri"/>
            </a:endParaRPr>
          </a:p>
          <a:p>
            <a:pPr marL="6495" marR="2598">
              <a:lnSpc>
                <a:spcPts val="521"/>
              </a:lnSpc>
            </a:pPr>
            <a:r>
              <a:rPr sz="460" spc="15" dirty="0">
                <a:latin typeface="Calibri"/>
                <a:cs typeface="Calibri"/>
              </a:rPr>
              <a:t>The </a:t>
            </a:r>
            <a:r>
              <a:rPr sz="460" spc="8" dirty="0">
                <a:latin typeface="Calibri"/>
                <a:cs typeface="Calibri"/>
              </a:rPr>
              <a:t>Approaches </a:t>
            </a:r>
            <a:r>
              <a:rPr sz="460" spc="18" dirty="0">
                <a:latin typeface="Calibri"/>
                <a:cs typeface="Calibri"/>
              </a:rPr>
              <a:t>to </a:t>
            </a:r>
            <a:r>
              <a:rPr sz="460" spc="5" dirty="0">
                <a:latin typeface="Calibri"/>
                <a:cs typeface="Calibri"/>
              </a:rPr>
              <a:t>Learning </a:t>
            </a:r>
            <a:r>
              <a:rPr sz="460" dirty="0">
                <a:latin typeface="Calibri"/>
                <a:cs typeface="Calibri"/>
              </a:rPr>
              <a:t>skills </a:t>
            </a:r>
            <a:r>
              <a:rPr sz="460" spc="-3" dirty="0">
                <a:latin typeface="Calibri"/>
                <a:cs typeface="Calibri"/>
              </a:rPr>
              <a:t>include </a:t>
            </a:r>
            <a:r>
              <a:rPr sz="460" spc="15" dirty="0">
                <a:latin typeface="Calibri"/>
                <a:cs typeface="Calibri"/>
              </a:rPr>
              <a:t>attention </a:t>
            </a:r>
            <a:r>
              <a:rPr sz="460" spc="10" dirty="0">
                <a:latin typeface="Calibri"/>
                <a:cs typeface="Calibri"/>
              </a:rPr>
              <a:t>maintenance, </a:t>
            </a:r>
            <a:r>
              <a:rPr sz="460" spc="20" dirty="0">
                <a:latin typeface="Calibri"/>
                <a:cs typeface="Calibri"/>
              </a:rPr>
              <a:t>engagement </a:t>
            </a:r>
            <a:r>
              <a:rPr sz="460" spc="13" dirty="0">
                <a:latin typeface="Calibri"/>
                <a:cs typeface="Calibri"/>
              </a:rPr>
              <a:t>and </a:t>
            </a:r>
            <a:r>
              <a:rPr sz="460" spc="10" dirty="0">
                <a:latin typeface="Calibri"/>
                <a:cs typeface="Calibri"/>
              </a:rPr>
              <a:t>persistence, </a:t>
            </a:r>
            <a:r>
              <a:rPr sz="460" spc="13" dirty="0">
                <a:latin typeface="Calibri"/>
                <a:cs typeface="Calibri"/>
              </a:rPr>
              <a:t>and </a:t>
            </a:r>
            <a:r>
              <a:rPr sz="460" spc="8" dirty="0">
                <a:latin typeface="Calibri"/>
                <a:cs typeface="Calibri"/>
              </a:rPr>
              <a:t>curiosity </a:t>
            </a:r>
            <a:r>
              <a:rPr sz="460" spc="13" dirty="0">
                <a:latin typeface="Calibri"/>
                <a:cs typeface="Calibri"/>
              </a:rPr>
              <a:t>and </a:t>
            </a:r>
            <a:r>
              <a:rPr sz="460" spc="3" dirty="0">
                <a:latin typeface="Calibri"/>
                <a:cs typeface="Calibri"/>
              </a:rPr>
              <a:t>initiative. </a:t>
            </a:r>
            <a:r>
              <a:rPr sz="460" spc="15" dirty="0">
                <a:latin typeface="Calibri"/>
                <a:cs typeface="Calibri"/>
              </a:rPr>
              <a:t>The </a:t>
            </a:r>
            <a:r>
              <a:rPr sz="460" spc="13" dirty="0">
                <a:latin typeface="Calibri"/>
                <a:cs typeface="Calibri"/>
              </a:rPr>
              <a:t>Self-Regulation </a:t>
            </a:r>
            <a:r>
              <a:rPr sz="460" spc="-97" dirty="0">
                <a:latin typeface="Calibri"/>
                <a:cs typeface="Calibri"/>
              </a:rPr>
              <a:t> </a:t>
            </a:r>
            <a:r>
              <a:rPr sz="460" dirty="0">
                <a:latin typeface="Calibri"/>
                <a:cs typeface="Calibri"/>
              </a:rPr>
              <a:t>skills</a:t>
            </a:r>
            <a:r>
              <a:rPr sz="460" spc="8" dirty="0">
                <a:latin typeface="Calibri"/>
                <a:cs typeface="Calibri"/>
              </a:rPr>
              <a:t> </a:t>
            </a:r>
            <a:r>
              <a:rPr sz="460" spc="-3" dirty="0">
                <a:latin typeface="Calibri"/>
                <a:cs typeface="Calibri"/>
              </a:rPr>
              <a:t>include</a:t>
            </a:r>
            <a:r>
              <a:rPr sz="460" spc="8" dirty="0">
                <a:latin typeface="Calibri"/>
                <a:cs typeface="Calibri"/>
              </a:rPr>
              <a:t> </a:t>
            </a:r>
            <a:r>
              <a:rPr sz="460" spc="18" dirty="0">
                <a:latin typeface="Calibri"/>
                <a:cs typeface="Calibri"/>
              </a:rPr>
              <a:t>self-comforting,</a:t>
            </a:r>
            <a:r>
              <a:rPr sz="460" spc="-5" dirty="0">
                <a:latin typeface="Calibri"/>
                <a:cs typeface="Calibri"/>
              </a:rPr>
              <a:t> </a:t>
            </a:r>
            <a:r>
              <a:rPr sz="460" spc="15" dirty="0">
                <a:latin typeface="Calibri"/>
                <a:cs typeface="Calibri"/>
              </a:rPr>
              <a:t>self-control</a:t>
            </a:r>
            <a:r>
              <a:rPr sz="460" spc="-36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of</a:t>
            </a:r>
            <a:r>
              <a:rPr sz="460" spc="36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feelings</a:t>
            </a:r>
            <a:r>
              <a:rPr sz="460" spc="10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and</a:t>
            </a:r>
            <a:r>
              <a:rPr sz="460" spc="-23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behavior,</a:t>
            </a:r>
            <a:r>
              <a:rPr sz="460" spc="-3" dirty="0">
                <a:latin typeface="Calibri"/>
                <a:cs typeface="Calibri"/>
              </a:rPr>
              <a:t> </a:t>
            </a:r>
            <a:r>
              <a:rPr sz="460" spc="8" dirty="0">
                <a:latin typeface="Calibri"/>
                <a:cs typeface="Calibri"/>
              </a:rPr>
              <a:t>imitation,</a:t>
            </a:r>
            <a:r>
              <a:rPr sz="460" spc="-3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and</a:t>
            </a:r>
            <a:r>
              <a:rPr sz="460" spc="-23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shared</a:t>
            </a:r>
            <a:r>
              <a:rPr sz="460" spc="-23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use</a:t>
            </a:r>
            <a:r>
              <a:rPr sz="460" spc="8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of</a:t>
            </a:r>
            <a:r>
              <a:rPr sz="460" spc="38" dirty="0">
                <a:latin typeface="Calibri"/>
                <a:cs typeface="Calibri"/>
              </a:rPr>
              <a:t> </a:t>
            </a:r>
            <a:r>
              <a:rPr sz="460" spc="15" dirty="0">
                <a:latin typeface="Calibri"/>
                <a:cs typeface="Calibri"/>
              </a:rPr>
              <a:t>space</a:t>
            </a:r>
            <a:r>
              <a:rPr sz="460" spc="5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and</a:t>
            </a:r>
            <a:r>
              <a:rPr sz="460" spc="-20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materials.</a:t>
            </a:r>
            <a:endParaRPr sz="46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14625" y="3044536"/>
            <a:ext cx="3698514" cy="140372"/>
          </a:xfrm>
          <a:prstGeom prst="rect">
            <a:avLst/>
          </a:prstGeom>
        </p:spPr>
        <p:txBody>
          <a:bodyPr vert="horz" wrap="square" lIns="0" tIns="12014" rIns="0" bIns="0" rtlCol="0">
            <a:spAutoFit/>
          </a:bodyPr>
          <a:lstStyle/>
          <a:p>
            <a:pPr marL="6495" marR="2598">
              <a:lnSpc>
                <a:spcPts val="521"/>
              </a:lnSpc>
              <a:spcBef>
                <a:spcPts val="95"/>
              </a:spcBef>
            </a:pPr>
            <a:r>
              <a:rPr sz="460" spc="15" dirty="0">
                <a:latin typeface="Calibri"/>
                <a:cs typeface="Calibri"/>
              </a:rPr>
              <a:t>The</a:t>
            </a:r>
            <a:r>
              <a:rPr sz="460" spc="10" dirty="0">
                <a:latin typeface="Calibri"/>
                <a:cs typeface="Calibri"/>
              </a:rPr>
              <a:t> knowledge</a:t>
            </a:r>
            <a:r>
              <a:rPr sz="460" spc="13" dirty="0">
                <a:latin typeface="Calibri"/>
                <a:cs typeface="Calibri"/>
              </a:rPr>
              <a:t> </a:t>
            </a:r>
            <a:r>
              <a:rPr sz="460" spc="15" dirty="0">
                <a:latin typeface="Calibri"/>
                <a:cs typeface="Calibri"/>
              </a:rPr>
              <a:t>or</a:t>
            </a:r>
            <a:r>
              <a:rPr sz="460" spc="-15" dirty="0">
                <a:latin typeface="Calibri"/>
                <a:cs typeface="Calibri"/>
              </a:rPr>
              <a:t> </a:t>
            </a:r>
            <a:r>
              <a:rPr sz="460" spc="3" dirty="0">
                <a:latin typeface="Calibri"/>
                <a:cs typeface="Calibri"/>
              </a:rPr>
              <a:t>skill</a:t>
            </a:r>
            <a:r>
              <a:rPr sz="460" spc="-36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areas</a:t>
            </a:r>
            <a:r>
              <a:rPr sz="460" spc="15" dirty="0">
                <a:latin typeface="Calibri"/>
                <a:cs typeface="Calibri"/>
              </a:rPr>
              <a:t> </a:t>
            </a:r>
            <a:r>
              <a:rPr sz="460" spc="-5" dirty="0">
                <a:latin typeface="Calibri"/>
                <a:cs typeface="Calibri"/>
              </a:rPr>
              <a:t>in</a:t>
            </a:r>
            <a:r>
              <a:rPr sz="460" spc="-15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this</a:t>
            </a:r>
            <a:r>
              <a:rPr sz="460" spc="13" dirty="0">
                <a:latin typeface="Calibri"/>
                <a:cs typeface="Calibri"/>
              </a:rPr>
              <a:t> domain</a:t>
            </a:r>
            <a:r>
              <a:rPr sz="460" spc="-15" dirty="0">
                <a:latin typeface="Calibri"/>
                <a:cs typeface="Calibri"/>
              </a:rPr>
              <a:t> </a:t>
            </a:r>
            <a:r>
              <a:rPr sz="460" spc="-3" dirty="0">
                <a:latin typeface="Calibri"/>
                <a:cs typeface="Calibri"/>
              </a:rPr>
              <a:t>include</a:t>
            </a:r>
            <a:r>
              <a:rPr sz="460" spc="13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identity</a:t>
            </a:r>
            <a:r>
              <a:rPr sz="460" spc="-8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of</a:t>
            </a:r>
            <a:r>
              <a:rPr sz="460" spc="43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self</a:t>
            </a:r>
            <a:r>
              <a:rPr sz="460" spc="43" dirty="0">
                <a:latin typeface="Calibri"/>
                <a:cs typeface="Calibri"/>
              </a:rPr>
              <a:t> </a:t>
            </a:r>
            <a:r>
              <a:rPr sz="460" spc="-5" dirty="0">
                <a:latin typeface="Calibri"/>
                <a:cs typeface="Calibri"/>
              </a:rPr>
              <a:t>in</a:t>
            </a:r>
            <a:r>
              <a:rPr sz="460" spc="-15" dirty="0">
                <a:latin typeface="Calibri"/>
                <a:cs typeface="Calibri"/>
              </a:rPr>
              <a:t> </a:t>
            </a:r>
            <a:r>
              <a:rPr sz="460" spc="8" dirty="0">
                <a:latin typeface="Calibri"/>
                <a:cs typeface="Calibri"/>
              </a:rPr>
              <a:t>relation</a:t>
            </a:r>
            <a:r>
              <a:rPr sz="460" spc="-15" dirty="0">
                <a:latin typeface="Calibri"/>
                <a:cs typeface="Calibri"/>
              </a:rPr>
              <a:t> </a:t>
            </a:r>
            <a:r>
              <a:rPr sz="460" spc="18" dirty="0">
                <a:latin typeface="Calibri"/>
                <a:cs typeface="Calibri"/>
              </a:rPr>
              <a:t>to</a:t>
            </a:r>
            <a:r>
              <a:rPr sz="460" spc="20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others,</a:t>
            </a:r>
            <a:r>
              <a:rPr sz="460" dirty="0">
                <a:latin typeface="Calibri"/>
                <a:cs typeface="Calibri"/>
              </a:rPr>
              <a:t> </a:t>
            </a:r>
            <a:r>
              <a:rPr sz="460" spc="15" dirty="0">
                <a:latin typeface="Calibri"/>
                <a:cs typeface="Calibri"/>
              </a:rPr>
              <a:t>social</a:t>
            </a:r>
            <a:r>
              <a:rPr sz="460" spc="-33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and</a:t>
            </a:r>
            <a:r>
              <a:rPr sz="460" spc="-18" dirty="0">
                <a:latin typeface="Calibri"/>
                <a:cs typeface="Calibri"/>
              </a:rPr>
              <a:t> </a:t>
            </a:r>
            <a:r>
              <a:rPr sz="460" spc="15" dirty="0">
                <a:latin typeface="Calibri"/>
                <a:cs typeface="Calibri"/>
              </a:rPr>
              <a:t>emotional</a:t>
            </a:r>
            <a:r>
              <a:rPr sz="460" spc="-36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understanding,</a:t>
            </a:r>
            <a:r>
              <a:rPr sz="460" spc="3" dirty="0">
                <a:latin typeface="Calibri"/>
                <a:cs typeface="Calibri"/>
              </a:rPr>
              <a:t> </a:t>
            </a:r>
            <a:r>
              <a:rPr sz="460" spc="8" dirty="0">
                <a:latin typeface="Calibri"/>
                <a:cs typeface="Calibri"/>
              </a:rPr>
              <a:t>relationships</a:t>
            </a:r>
            <a:r>
              <a:rPr sz="460" spc="13" dirty="0">
                <a:latin typeface="Calibri"/>
                <a:cs typeface="Calibri"/>
              </a:rPr>
              <a:t> and</a:t>
            </a:r>
            <a:r>
              <a:rPr sz="460" spc="-18" dirty="0">
                <a:latin typeface="Calibri"/>
                <a:cs typeface="Calibri"/>
              </a:rPr>
              <a:t> </a:t>
            </a:r>
            <a:r>
              <a:rPr sz="460" spc="15" dirty="0">
                <a:latin typeface="Calibri"/>
                <a:cs typeface="Calibri"/>
              </a:rPr>
              <a:t>social </a:t>
            </a:r>
            <a:r>
              <a:rPr sz="460" spc="18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interactions</a:t>
            </a:r>
            <a:r>
              <a:rPr sz="460" spc="8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with</a:t>
            </a:r>
            <a:r>
              <a:rPr sz="460" spc="-18" dirty="0">
                <a:latin typeface="Calibri"/>
                <a:cs typeface="Calibri"/>
              </a:rPr>
              <a:t> </a:t>
            </a:r>
            <a:r>
              <a:rPr sz="460" spc="8" dirty="0">
                <a:latin typeface="Calibri"/>
                <a:cs typeface="Calibri"/>
              </a:rPr>
              <a:t>familiar</a:t>
            </a:r>
            <a:r>
              <a:rPr sz="460" spc="-20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adults,</a:t>
            </a:r>
            <a:r>
              <a:rPr sz="460" spc="-5" dirty="0">
                <a:latin typeface="Calibri"/>
                <a:cs typeface="Calibri"/>
              </a:rPr>
              <a:t> </a:t>
            </a:r>
            <a:r>
              <a:rPr sz="460" spc="8" dirty="0">
                <a:latin typeface="Calibri"/>
                <a:cs typeface="Calibri"/>
              </a:rPr>
              <a:t>relationships </a:t>
            </a:r>
            <a:r>
              <a:rPr sz="460" spc="13" dirty="0">
                <a:latin typeface="Calibri"/>
                <a:cs typeface="Calibri"/>
              </a:rPr>
              <a:t>and</a:t>
            </a:r>
            <a:r>
              <a:rPr sz="460" spc="-23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interactions</a:t>
            </a:r>
            <a:r>
              <a:rPr sz="460" spc="8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with</a:t>
            </a:r>
            <a:r>
              <a:rPr sz="460" spc="-18" dirty="0">
                <a:latin typeface="Calibri"/>
                <a:cs typeface="Calibri"/>
              </a:rPr>
              <a:t> </a:t>
            </a:r>
            <a:r>
              <a:rPr sz="460" spc="8" dirty="0">
                <a:latin typeface="Calibri"/>
                <a:cs typeface="Calibri"/>
              </a:rPr>
              <a:t>peers,</a:t>
            </a:r>
            <a:r>
              <a:rPr sz="460" spc="-3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and</a:t>
            </a:r>
            <a:r>
              <a:rPr sz="460" spc="-23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symbolic</a:t>
            </a:r>
            <a:r>
              <a:rPr sz="460" spc="-8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and</a:t>
            </a:r>
            <a:r>
              <a:rPr sz="460" spc="-23" dirty="0">
                <a:latin typeface="Calibri"/>
                <a:cs typeface="Calibri"/>
              </a:rPr>
              <a:t> </a:t>
            </a:r>
            <a:r>
              <a:rPr sz="460" spc="15" dirty="0">
                <a:latin typeface="Calibri"/>
                <a:cs typeface="Calibri"/>
              </a:rPr>
              <a:t>sociodramatic</a:t>
            </a:r>
            <a:r>
              <a:rPr sz="460" spc="-8" dirty="0">
                <a:latin typeface="Calibri"/>
                <a:cs typeface="Calibri"/>
              </a:rPr>
              <a:t> </a:t>
            </a:r>
            <a:r>
              <a:rPr sz="460" spc="3" dirty="0">
                <a:latin typeface="Calibri"/>
                <a:cs typeface="Calibri"/>
              </a:rPr>
              <a:t>play.</a:t>
            </a:r>
            <a:endParaRPr sz="46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89971" y="4217411"/>
            <a:ext cx="818934" cy="101070"/>
          </a:xfrm>
          <a:prstGeom prst="rect">
            <a:avLst/>
          </a:prstGeom>
        </p:spPr>
        <p:txBody>
          <a:bodyPr vert="horz" wrap="square" lIns="0" tIns="6494" rIns="0" bIns="0" rtlCol="0">
            <a:spAutoFit/>
          </a:bodyPr>
          <a:lstStyle/>
          <a:p>
            <a:pPr marL="6495">
              <a:spcBef>
                <a:spcPts val="51"/>
              </a:spcBef>
            </a:pPr>
            <a:r>
              <a:rPr sz="614" spc="28" dirty="0">
                <a:latin typeface="Calibri"/>
                <a:cs typeface="Calibri"/>
              </a:rPr>
              <a:t>Language</a:t>
            </a:r>
            <a:r>
              <a:rPr sz="614" spc="-33" dirty="0">
                <a:latin typeface="Calibri"/>
                <a:cs typeface="Calibri"/>
              </a:rPr>
              <a:t> </a:t>
            </a:r>
            <a:r>
              <a:rPr sz="614" spc="18" dirty="0">
                <a:latin typeface="Calibri"/>
                <a:cs typeface="Calibri"/>
              </a:rPr>
              <a:t>Development</a:t>
            </a:r>
            <a:endParaRPr sz="614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01637" y="4812290"/>
            <a:ext cx="3740727" cy="7793"/>
          </a:xfrm>
          <a:custGeom>
            <a:avLst/>
            <a:gdLst/>
            <a:ahLst/>
            <a:cxnLst/>
            <a:rect l="l" t="t" r="r" b="b"/>
            <a:pathLst>
              <a:path w="7315200" h="15240">
                <a:moveTo>
                  <a:pt x="7315200" y="0"/>
                </a:moveTo>
                <a:lnTo>
                  <a:pt x="7307580" y="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lnTo>
                  <a:pt x="0" y="15240"/>
                </a:lnTo>
                <a:lnTo>
                  <a:pt x="7620" y="15240"/>
                </a:lnTo>
                <a:lnTo>
                  <a:pt x="7307580" y="15240"/>
                </a:lnTo>
                <a:lnTo>
                  <a:pt x="7315200" y="15240"/>
                </a:lnTo>
                <a:lnTo>
                  <a:pt x="7315200" y="7620"/>
                </a:lnTo>
                <a:lnTo>
                  <a:pt x="7315200" y="0"/>
                </a:lnTo>
                <a:close/>
              </a:path>
            </a:pathLst>
          </a:custGeom>
          <a:solidFill>
            <a:srgbClr val="6DAA49"/>
          </a:solidFill>
        </p:spPr>
        <p:txBody>
          <a:bodyPr wrap="square" lIns="0" tIns="0" rIns="0" bIns="0" rtlCol="0"/>
          <a:lstStyle/>
          <a:p>
            <a:endParaRPr sz="716"/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3336781" y="1813863"/>
          <a:ext cx="3051028" cy="890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1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78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78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78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43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4830">
                <a:tc>
                  <a:txBody>
                    <a:bodyPr/>
                    <a:lstStyle/>
                    <a:p>
                      <a:pPr marL="243204" marR="121285" indent="-129539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400" spc="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400" spc="30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400" spc="5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400" spc="4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g  </a:t>
                      </a:r>
                      <a:r>
                        <a:rPr sz="400" spc="20" dirty="0">
                          <a:latin typeface="Calibri"/>
                          <a:cs typeface="Calibri"/>
                        </a:rPr>
                        <a:t>Earlier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3701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DE4BA"/>
                    </a:solidFill>
                  </a:tcPr>
                </a:tc>
                <a:tc>
                  <a:txBody>
                    <a:bodyPr/>
                    <a:lstStyle/>
                    <a:p>
                      <a:pPr marL="273685" marR="121285" indent="-15621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400" spc="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400" spc="30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400" spc="5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400" spc="4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g  </a:t>
                      </a:r>
                      <a:r>
                        <a:rPr sz="400" spc="25" dirty="0">
                          <a:latin typeface="Calibri"/>
                          <a:cs typeface="Calibri"/>
                        </a:rPr>
                        <a:t>Later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3701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DD38D"/>
                    </a:solidFill>
                  </a:tcPr>
                </a:tc>
                <a:tc>
                  <a:txBody>
                    <a:bodyPr/>
                    <a:lstStyle/>
                    <a:p>
                      <a:pPr marL="186055" marR="121285" indent="-6858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400" spc="1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400" spc="-2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400" spc="5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g  </a:t>
                      </a:r>
                      <a:r>
                        <a:rPr sz="400" spc="20" dirty="0">
                          <a:latin typeface="Calibri"/>
                          <a:cs typeface="Calibri"/>
                        </a:rPr>
                        <a:t>Earlier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3701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DDE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121285" indent="-5715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400" spc="1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400" spc="-2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400" spc="5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g  </a:t>
                      </a:r>
                      <a:r>
                        <a:rPr sz="400" spc="10" dirty="0">
                          <a:latin typeface="Calibri"/>
                          <a:cs typeface="Calibri"/>
                        </a:rPr>
                        <a:t>Middle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3701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B8DDC0"/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125095" indent="-9525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400" spc="1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400" spc="-2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400" spc="5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g  </a:t>
                      </a:r>
                      <a:r>
                        <a:rPr sz="400" spc="25" dirty="0">
                          <a:latin typeface="Calibri"/>
                          <a:cs typeface="Calibri"/>
                        </a:rPr>
                        <a:t>Later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3701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8AC696"/>
                    </a:solidFill>
                  </a:tcPr>
                </a:tc>
                <a:tc>
                  <a:txBody>
                    <a:bodyPr/>
                    <a:lstStyle/>
                    <a:p>
                      <a:pPr marL="167005" marR="125095" indent="-4572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400" spc="2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400" spc="-2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400" spc="4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g  </a:t>
                      </a:r>
                      <a:r>
                        <a:rPr sz="400" spc="20" dirty="0">
                          <a:latin typeface="Calibri"/>
                          <a:cs typeface="Calibri"/>
                        </a:rPr>
                        <a:t>Earlier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3701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BE4ED"/>
                    </a:solidFill>
                  </a:tcPr>
                </a:tc>
                <a:tc>
                  <a:txBody>
                    <a:bodyPr/>
                    <a:lstStyle/>
                    <a:p>
                      <a:pPr marL="155575" marR="125095" indent="-3429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400" spc="2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400" spc="-2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400" spc="4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g  </a:t>
                      </a:r>
                      <a:r>
                        <a:rPr sz="400" spc="10" dirty="0">
                          <a:latin typeface="Calibri"/>
                          <a:cs typeface="Calibri"/>
                        </a:rPr>
                        <a:t>Middle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3701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B8CCDC"/>
                    </a:solidFill>
                  </a:tcPr>
                </a:tc>
                <a:tc>
                  <a:txBody>
                    <a:bodyPr/>
                    <a:lstStyle/>
                    <a:p>
                      <a:pPr marL="193675" marR="125095" indent="-7239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400" spc="2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400" spc="-2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400" spc="4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g  </a:t>
                      </a:r>
                      <a:r>
                        <a:rPr sz="400" spc="25" dirty="0">
                          <a:latin typeface="Calibri"/>
                          <a:cs typeface="Calibri"/>
                        </a:rPr>
                        <a:t>Later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3701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8AA9C6"/>
                    </a:solidFill>
                  </a:tcPr>
                </a:tc>
                <a:tc>
                  <a:txBody>
                    <a:bodyPr/>
                    <a:lstStyle/>
                    <a:p>
                      <a:pPr marL="224154" marR="121285" indent="-10287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400" spc="-3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400" spc="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400" spc="8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400" spc="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g  </a:t>
                      </a:r>
                      <a:r>
                        <a:rPr sz="400" spc="20" dirty="0">
                          <a:latin typeface="Calibri"/>
                          <a:cs typeface="Calibri"/>
                        </a:rPr>
                        <a:t>Earlier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3701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E6E0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object 34"/>
          <p:cNvSpPr/>
          <p:nvPr/>
        </p:nvSpPr>
        <p:spPr>
          <a:xfrm>
            <a:off x="3837492" y="2754890"/>
            <a:ext cx="3897" cy="58449"/>
          </a:xfrm>
          <a:custGeom>
            <a:avLst/>
            <a:gdLst/>
            <a:ahLst/>
            <a:cxnLst/>
            <a:rect l="l" t="t" r="r" b="b"/>
            <a:pathLst>
              <a:path w="7619" h="114300">
                <a:moveTo>
                  <a:pt x="0" y="114300"/>
                </a:moveTo>
                <a:lnTo>
                  <a:pt x="0" y="0"/>
                </a:lnTo>
              </a:path>
              <a:path w="7619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35" name="object 35"/>
          <p:cNvSpPr/>
          <p:nvPr/>
        </p:nvSpPr>
        <p:spPr>
          <a:xfrm>
            <a:off x="3323143" y="2754890"/>
            <a:ext cx="0" cy="58449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36" name="object 36"/>
          <p:cNvSpPr txBox="1"/>
          <p:nvPr/>
        </p:nvSpPr>
        <p:spPr>
          <a:xfrm>
            <a:off x="2889972" y="2715625"/>
            <a:ext cx="1224828" cy="242635"/>
          </a:xfrm>
          <a:prstGeom prst="rect">
            <a:avLst/>
          </a:prstGeom>
        </p:spPr>
        <p:txBody>
          <a:bodyPr vert="horz" wrap="square" lIns="0" tIns="37342" rIns="0" bIns="0" rtlCol="0">
            <a:spAutoFit/>
          </a:bodyPr>
          <a:lstStyle/>
          <a:p>
            <a:pPr marL="618303">
              <a:spcBef>
                <a:spcPts val="294"/>
              </a:spcBef>
              <a:tabLst>
                <a:tab pos="1073912" algn="l"/>
              </a:tabLst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46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	</a:t>
            </a: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  <a:p>
            <a:pPr marL="6495">
              <a:spcBef>
                <a:spcPts val="353"/>
              </a:spcBef>
            </a:pPr>
            <a:r>
              <a:rPr sz="614" spc="18" dirty="0">
                <a:latin typeface="Calibri"/>
                <a:cs typeface="Calibri"/>
              </a:rPr>
              <a:t>Social</a:t>
            </a:r>
            <a:r>
              <a:rPr sz="614" spc="8" dirty="0">
                <a:latin typeface="Calibri"/>
                <a:cs typeface="Calibri"/>
              </a:rPr>
              <a:t> </a:t>
            </a:r>
            <a:r>
              <a:rPr sz="614" spc="23" dirty="0">
                <a:latin typeface="Calibri"/>
                <a:cs typeface="Calibri"/>
              </a:rPr>
              <a:t>and</a:t>
            </a:r>
            <a:r>
              <a:rPr sz="614" spc="8" dirty="0">
                <a:latin typeface="Calibri"/>
                <a:cs typeface="Calibri"/>
              </a:rPr>
              <a:t> </a:t>
            </a:r>
            <a:r>
              <a:rPr sz="614" spc="23" dirty="0">
                <a:latin typeface="Calibri"/>
                <a:cs typeface="Calibri"/>
              </a:rPr>
              <a:t>Emotional</a:t>
            </a:r>
            <a:r>
              <a:rPr sz="614" spc="8" dirty="0">
                <a:latin typeface="Calibri"/>
                <a:cs typeface="Calibri"/>
              </a:rPr>
              <a:t> </a:t>
            </a:r>
            <a:r>
              <a:rPr sz="614" spc="18" dirty="0">
                <a:latin typeface="Calibri"/>
                <a:cs typeface="Calibri"/>
              </a:rPr>
              <a:t>Development</a:t>
            </a:r>
            <a:endParaRPr sz="614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231048" y="2754890"/>
            <a:ext cx="3897" cy="58449"/>
          </a:xfrm>
          <a:custGeom>
            <a:avLst/>
            <a:gdLst/>
            <a:ahLst/>
            <a:cxnLst/>
            <a:rect l="l" t="t" r="r" b="b"/>
            <a:pathLst>
              <a:path w="7619" h="114300">
                <a:moveTo>
                  <a:pt x="0" y="114300"/>
                </a:moveTo>
                <a:lnTo>
                  <a:pt x="0" y="0"/>
                </a:lnTo>
              </a:path>
              <a:path w="7619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38" name="object 38"/>
          <p:cNvSpPr/>
          <p:nvPr/>
        </p:nvSpPr>
        <p:spPr>
          <a:xfrm>
            <a:off x="4671363" y="2754890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39" name="object 39"/>
          <p:cNvSpPr txBox="1"/>
          <p:nvPr/>
        </p:nvSpPr>
        <p:spPr>
          <a:xfrm>
            <a:off x="4366779" y="2744499"/>
            <a:ext cx="172749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10" dirty="0">
                <a:latin typeface="Calibri"/>
                <a:cs typeface="Calibri"/>
              </a:rPr>
              <a:t>13% </a:t>
            </a:r>
            <a:r>
              <a:rPr sz="384" spc="-3" dirty="0">
                <a:latin typeface="Calibri"/>
                <a:cs typeface="Calibri"/>
              </a:rPr>
              <a:t>(3)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025952" y="2754890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41" name="object 41"/>
          <p:cNvSpPr txBox="1"/>
          <p:nvPr/>
        </p:nvSpPr>
        <p:spPr>
          <a:xfrm>
            <a:off x="4748645" y="2744499"/>
            <a:ext cx="203922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1" dirty="0">
                <a:latin typeface="Calibri"/>
                <a:cs typeface="Calibri"/>
              </a:rPr>
              <a:t>46%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-5" dirty="0">
                <a:latin typeface="Calibri"/>
                <a:cs typeface="Calibri"/>
              </a:rPr>
              <a:t>(11)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216886" y="2754890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43" name="object 43"/>
          <p:cNvSpPr txBox="1"/>
          <p:nvPr/>
        </p:nvSpPr>
        <p:spPr>
          <a:xfrm>
            <a:off x="5033097" y="2744499"/>
            <a:ext cx="180542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20" dirty="0">
                <a:latin typeface="Calibri"/>
                <a:cs typeface="Calibri"/>
              </a:rPr>
              <a:t>38%</a:t>
            </a:r>
            <a:r>
              <a:rPr sz="384" spc="10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(9)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462371" y="2754890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45" name="object 45"/>
          <p:cNvSpPr txBox="1"/>
          <p:nvPr/>
        </p:nvSpPr>
        <p:spPr>
          <a:xfrm>
            <a:off x="5266892" y="2744499"/>
            <a:ext cx="149369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20" dirty="0">
                <a:latin typeface="Calibri"/>
                <a:cs typeface="Calibri"/>
              </a:rPr>
              <a:t>3%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-3" dirty="0">
                <a:latin typeface="Calibri"/>
                <a:cs typeface="Calibri"/>
              </a:rPr>
              <a:t>(1)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809167" y="2754890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19" y="114300"/>
                </a:moveTo>
                <a:lnTo>
                  <a:pt x="7619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47" name="object 47"/>
          <p:cNvSpPr txBox="1"/>
          <p:nvPr/>
        </p:nvSpPr>
        <p:spPr>
          <a:xfrm>
            <a:off x="5559136" y="2744499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393656" y="2754890"/>
            <a:ext cx="0" cy="58449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49" name="object 49"/>
          <p:cNvSpPr txBox="1"/>
          <p:nvPr/>
        </p:nvSpPr>
        <p:spPr>
          <a:xfrm>
            <a:off x="6024779" y="2744499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714625" y="2600324"/>
            <a:ext cx="254253" cy="134798"/>
          </a:xfrm>
          <a:prstGeom prst="rect">
            <a:avLst/>
          </a:prstGeom>
        </p:spPr>
        <p:txBody>
          <a:bodyPr vert="horz" wrap="square" lIns="0" tIns="6494" rIns="0" bIns="0" rtlCol="0">
            <a:spAutoFit/>
          </a:bodyPr>
          <a:lstStyle/>
          <a:p>
            <a:pPr marL="6495">
              <a:lnSpc>
                <a:spcPts val="537"/>
              </a:lnSpc>
              <a:spcBef>
                <a:spcPts val="51"/>
              </a:spcBef>
            </a:pPr>
            <a:r>
              <a:rPr sz="460" b="1" spc="31" dirty="0">
                <a:latin typeface="Calibri"/>
                <a:cs typeface="Calibri"/>
              </a:rPr>
              <a:t>F</a:t>
            </a:r>
            <a:r>
              <a:rPr sz="460" b="1" spc="15" dirty="0">
                <a:latin typeface="Calibri"/>
                <a:cs typeface="Calibri"/>
              </a:rPr>
              <a:t>a</a:t>
            </a:r>
            <a:r>
              <a:rPr sz="460" b="1" spc="8" dirty="0">
                <a:latin typeface="Calibri"/>
                <a:cs typeface="Calibri"/>
              </a:rPr>
              <a:t>l</a:t>
            </a:r>
            <a:r>
              <a:rPr sz="460" b="1" spc="18" dirty="0">
                <a:latin typeface="Calibri"/>
                <a:cs typeface="Calibri"/>
              </a:rPr>
              <a:t>l</a:t>
            </a:r>
            <a:r>
              <a:rPr sz="460" b="1" spc="-23" dirty="0">
                <a:latin typeface="Calibri"/>
                <a:cs typeface="Calibri"/>
              </a:rPr>
              <a:t> </a:t>
            </a:r>
            <a:r>
              <a:rPr sz="460" b="1" spc="41" dirty="0">
                <a:latin typeface="Calibri"/>
                <a:cs typeface="Calibri"/>
              </a:rPr>
              <a:t>202</a:t>
            </a:r>
            <a:r>
              <a:rPr sz="460" b="1" spc="8" dirty="0">
                <a:latin typeface="Calibri"/>
                <a:cs typeface="Calibri"/>
              </a:rPr>
              <a:t>1</a:t>
            </a:r>
            <a:endParaRPr sz="460">
              <a:latin typeface="Calibri"/>
              <a:cs typeface="Calibri"/>
            </a:endParaRPr>
          </a:p>
          <a:p>
            <a:pPr marL="6495">
              <a:lnSpc>
                <a:spcPts val="537"/>
              </a:lnSpc>
            </a:pPr>
            <a:r>
              <a:rPr sz="460" spc="-18" dirty="0">
                <a:latin typeface="Calibri"/>
                <a:cs typeface="Calibri"/>
              </a:rPr>
              <a:t>(</a:t>
            </a:r>
            <a:r>
              <a:rPr sz="460" dirty="0">
                <a:latin typeface="Calibri"/>
                <a:cs typeface="Calibri"/>
              </a:rPr>
              <a:t>n</a:t>
            </a:r>
            <a:r>
              <a:rPr sz="460" spc="13" dirty="0">
                <a:latin typeface="Calibri"/>
                <a:cs typeface="Calibri"/>
              </a:rPr>
              <a:t>=</a:t>
            </a:r>
            <a:r>
              <a:rPr sz="460" spc="10" dirty="0">
                <a:latin typeface="Calibri"/>
                <a:cs typeface="Calibri"/>
              </a:rPr>
              <a:t>2</a:t>
            </a:r>
            <a:r>
              <a:rPr sz="460" spc="-5" dirty="0">
                <a:latin typeface="Calibri"/>
                <a:cs typeface="Calibri"/>
              </a:rPr>
              <a:t>4</a:t>
            </a:r>
            <a:r>
              <a:rPr sz="460" spc="-58" dirty="0">
                <a:latin typeface="Calibri"/>
                <a:cs typeface="Calibri"/>
              </a:rPr>
              <a:t> </a:t>
            </a:r>
            <a:r>
              <a:rPr sz="460" dirty="0">
                <a:latin typeface="Calibri"/>
                <a:cs typeface="Calibri"/>
              </a:rPr>
              <a:t>)</a:t>
            </a:r>
            <a:endParaRPr sz="46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811116" y="2610716"/>
            <a:ext cx="584489" cy="116898"/>
            <a:chOff x="6309360" y="5105400"/>
            <a:chExt cx="1143000" cy="228600"/>
          </a:xfrm>
        </p:grpSpPr>
        <p:sp>
          <p:nvSpPr>
            <p:cNvPr id="52" name="object 52"/>
            <p:cNvSpPr/>
            <p:nvPr/>
          </p:nvSpPr>
          <p:spPr>
            <a:xfrm>
              <a:off x="6309360" y="5105400"/>
              <a:ext cx="1143000" cy="228600"/>
            </a:xfrm>
            <a:custGeom>
              <a:avLst/>
              <a:gdLst/>
              <a:ahLst/>
              <a:cxnLst/>
              <a:rect l="l" t="t" r="r" b="b"/>
              <a:pathLst>
                <a:path w="1143000" h="228600">
                  <a:moveTo>
                    <a:pt x="114300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1143000" y="0"/>
                  </a:lnTo>
                  <a:lnTo>
                    <a:pt x="1143000" y="228600"/>
                  </a:lnTo>
                  <a:close/>
                </a:path>
              </a:pathLst>
            </a:custGeom>
            <a:solidFill>
              <a:srgbClr val="E6E0EE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53" name="object 53"/>
            <p:cNvSpPr/>
            <p:nvPr/>
          </p:nvSpPr>
          <p:spPr>
            <a:xfrm>
              <a:off x="7448550" y="510540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16"/>
            </a:p>
          </p:txBody>
        </p:sp>
      </p:grpSp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3321194" y="2608767"/>
          <a:ext cx="2487970" cy="1168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6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8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9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54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67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68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FDE4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FDD3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DBE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8AC6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8AC6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DBE4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B8CC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8AA9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" name="object 55"/>
          <p:cNvSpPr/>
          <p:nvPr/>
        </p:nvSpPr>
        <p:spPr>
          <a:xfrm>
            <a:off x="3833596" y="3409517"/>
            <a:ext cx="3897" cy="58449"/>
          </a:xfrm>
          <a:custGeom>
            <a:avLst/>
            <a:gdLst/>
            <a:ahLst/>
            <a:cxnLst/>
            <a:rect l="l" t="t" r="r" b="b"/>
            <a:pathLst>
              <a:path w="7619" h="114300">
                <a:moveTo>
                  <a:pt x="0" y="114300"/>
                </a:moveTo>
                <a:lnTo>
                  <a:pt x="0" y="0"/>
                </a:lnTo>
              </a:path>
              <a:path w="7619" h="114300">
                <a:moveTo>
                  <a:pt x="7619" y="114300"/>
                </a:moveTo>
                <a:lnTo>
                  <a:pt x="7619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56" name="object 56"/>
          <p:cNvSpPr/>
          <p:nvPr/>
        </p:nvSpPr>
        <p:spPr>
          <a:xfrm>
            <a:off x="3323143" y="3409517"/>
            <a:ext cx="0" cy="58449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57" name="object 57"/>
          <p:cNvSpPr txBox="1"/>
          <p:nvPr/>
        </p:nvSpPr>
        <p:spPr>
          <a:xfrm>
            <a:off x="2889972" y="3370252"/>
            <a:ext cx="1251455" cy="242635"/>
          </a:xfrm>
          <a:prstGeom prst="rect">
            <a:avLst/>
          </a:prstGeom>
        </p:spPr>
        <p:txBody>
          <a:bodyPr vert="horz" wrap="square" lIns="0" tIns="37342" rIns="0" bIns="0" rtlCol="0">
            <a:spAutoFit/>
          </a:bodyPr>
          <a:lstStyle/>
          <a:p>
            <a:pPr marL="616355">
              <a:spcBef>
                <a:spcPts val="294"/>
              </a:spcBef>
              <a:tabLst>
                <a:tab pos="1081706" algn="l"/>
              </a:tabLst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46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	</a:t>
            </a: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20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  <a:p>
            <a:pPr marL="6495">
              <a:spcBef>
                <a:spcPts val="353"/>
              </a:spcBef>
            </a:pPr>
            <a:r>
              <a:rPr sz="614" spc="28" dirty="0">
                <a:latin typeface="Calibri"/>
                <a:cs typeface="Calibri"/>
              </a:rPr>
              <a:t>Language</a:t>
            </a:r>
            <a:r>
              <a:rPr sz="614" spc="-18" dirty="0">
                <a:latin typeface="Calibri"/>
                <a:cs typeface="Calibri"/>
              </a:rPr>
              <a:t> </a:t>
            </a:r>
            <a:r>
              <a:rPr sz="614" spc="23" dirty="0">
                <a:latin typeface="Calibri"/>
                <a:cs typeface="Calibri"/>
              </a:rPr>
              <a:t>and</a:t>
            </a:r>
            <a:r>
              <a:rPr sz="614" spc="10" dirty="0">
                <a:latin typeface="Calibri"/>
                <a:cs typeface="Calibri"/>
              </a:rPr>
              <a:t> </a:t>
            </a:r>
            <a:r>
              <a:rPr sz="614" spc="18" dirty="0">
                <a:latin typeface="Calibri"/>
                <a:cs typeface="Calibri"/>
              </a:rPr>
              <a:t>Literacy</a:t>
            </a:r>
            <a:r>
              <a:rPr sz="614" spc="-31" dirty="0">
                <a:latin typeface="Calibri"/>
                <a:cs typeface="Calibri"/>
              </a:rPr>
              <a:t> </a:t>
            </a:r>
            <a:r>
              <a:rPr sz="614" spc="18" dirty="0">
                <a:latin typeface="Calibri"/>
                <a:cs typeface="Calibri"/>
              </a:rPr>
              <a:t>Development</a:t>
            </a:r>
            <a:endParaRPr sz="614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250531" y="3409517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59" name="object 59"/>
          <p:cNvSpPr/>
          <p:nvPr/>
        </p:nvSpPr>
        <p:spPr>
          <a:xfrm>
            <a:off x="4667466" y="3409517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60" name="object 60"/>
          <p:cNvSpPr txBox="1"/>
          <p:nvPr/>
        </p:nvSpPr>
        <p:spPr>
          <a:xfrm>
            <a:off x="4384314" y="3399126"/>
            <a:ext cx="153266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20" dirty="0">
                <a:latin typeface="Calibri"/>
                <a:cs typeface="Calibri"/>
              </a:rPr>
              <a:t>3%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(7)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963607" y="3409517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62" name="object 62"/>
          <p:cNvSpPr txBox="1"/>
          <p:nvPr/>
        </p:nvSpPr>
        <p:spPr>
          <a:xfrm>
            <a:off x="4715524" y="3399126"/>
            <a:ext cx="203922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10" dirty="0">
                <a:latin typeface="Calibri"/>
                <a:cs typeface="Calibri"/>
              </a:rPr>
              <a:t>13%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10" dirty="0">
                <a:latin typeface="Calibri"/>
                <a:cs typeface="Calibri"/>
              </a:rPr>
              <a:t>(29)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271438" y="3409517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19" y="114300"/>
                </a:moveTo>
                <a:lnTo>
                  <a:pt x="7619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64" name="object 64"/>
          <p:cNvSpPr txBox="1"/>
          <p:nvPr/>
        </p:nvSpPr>
        <p:spPr>
          <a:xfrm>
            <a:off x="5017510" y="3399126"/>
            <a:ext cx="203922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20" dirty="0">
                <a:latin typeface="Calibri"/>
                <a:cs typeface="Calibri"/>
              </a:rPr>
              <a:t>41%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3" dirty="0">
                <a:latin typeface="Calibri"/>
                <a:cs typeface="Calibri"/>
              </a:rPr>
              <a:t>(91)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497440" y="3409517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19" y="114300"/>
                </a:moveTo>
                <a:lnTo>
                  <a:pt x="7619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66" name="object 66"/>
          <p:cNvSpPr txBox="1"/>
          <p:nvPr/>
        </p:nvSpPr>
        <p:spPr>
          <a:xfrm>
            <a:off x="5282478" y="3399126"/>
            <a:ext cx="207818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1" dirty="0">
                <a:latin typeface="Calibri"/>
                <a:cs typeface="Calibri"/>
              </a:rPr>
              <a:t>28%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3" dirty="0">
                <a:latin typeface="Calibri"/>
                <a:cs typeface="Calibri"/>
              </a:rPr>
              <a:t>(63)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801374" y="3409517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68" name="object 68"/>
          <p:cNvSpPr txBox="1"/>
          <p:nvPr/>
        </p:nvSpPr>
        <p:spPr>
          <a:xfrm>
            <a:off x="5561085" y="3399126"/>
            <a:ext cx="180542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9%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3" dirty="0">
                <a:latin typeface="Calibri"/>
                <a:cs typeface="Calibri"/>
              </a:rPr>
              <a:t>(21)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401449" y="3409517"/>
            <a:ext cx="0" cy="58449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70" name="object 70"/>
          <p:cNvSpPr txBox="1"/>
          <p:nvPr/>
        </p:nvSpPr>
        <p:spPr>
          <a:xfrm>
            <a:off x="6015038" y="3399126"/>
            <a:ext cx="176645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6%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-5" dirty="0">
                <a:latin typeface="Calibri"/>
                <a:cs typeface="Calibri"/>
              </a:rPr>
              <a:t>(13)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714625" y="3254952"/>
            <a:ext cx="254253" cy="134798"/>
          </a:xfrm>
          <a:prstGeom prst="rect">
            <a:avLst/>
          </a:prstGeom>
        </p:spPr>
        <p:txBody>
          <a:bodyPr vert="horz" wrap="square" lIns="0" tIns="6494" rIns="0" bIns="0" rtlCol="0">
            <a:spAutoFit/>
          </a:bodyPr>
          <a:lstStyle/>
          <a:p>
            <a:pPr marL="6495">
              <a:lnSpc>
                <a:spcPts val="537"/>
              </a:lnSpc>
              <a:spcBef>
                <a:spcPts val="51"/>
              </a:spcBef>
            </a:pPr>
            <a:r>
              <a:rPr sz="460" b="1" spc="31" dirty="0">
                <a:latin typeface="Calibri"/>
                <a:cs typeface="Calibri"/>
              </a:rPr>
              <a:t>F</a:t>
            </a:r>
            <a:r>
              <a:rPr sz="460" b="1" spc="15" dirty="0">
                <a:latin typeface="Calibri"/>
                <a:cs typeface="Calibri"/>
              </a:rPr>
              <a:t>a</a:t>
            </a:r>
            <a:r>
              <a:rPr sz="460" b="1" spc="8" dirty="0">
                <a:latin typeface="Calibri"/>
                <a:cs typeface="Calibri"/>
              </a:rPr>
              <a:t>l</a:t>
            </a:r>
            <a:r>
              <a:rPr sz="460" b="1" spc="18" dirty="0">
                <a:latin typeface="Calibri"/>
                <a:cs typeface="Calibri"/>
              </a:rPr>
              <a:t>l</a:t>
            </a:r>
            <a:r>
              <a:rPr sz="460" b="1" spc="-23" dirty="0">
                <a:latin typeface="Calibri"/>
                <a:cs typeface="Calibri"/>
              </a:rPr>
              <a:t> </a:t>
            </a:r>
            <a:r>
              <a:rPr sz="460" b="1" spc="41" dirty="0">
                <a:latin typeface="Calibri"/>
                <a:cs typeface="Calibri"/>
              </a:rPr>
              <a:t>202</a:t>
            </a:r>
            <a:r>
              <a:rPr sz="460" b="1" spc="8" dirty="0">
                <a:latin typeface="Calibri"/>
                <a:cs typeface="Calibri"/>
              </a:rPr>
              <a:t>1</a:t>
            </a:r>
            <a:endParaRPr sz="460">
              <a:latin typeface="Calibri"/>
              <a:cs typeface="Calibri"/>
            </a:endParaRPr>
          </a:p>
          <a:p>
            <a:pPr marL="6495">
              <a:lnSpc>
                <a:spcPts val="537"/>
              </a:lnSpc>
            </a:pPr>
            <a:r>
              <a:rPr sz="460" spc="-18" dirty="0">
                <a:latin typeface="Calibri"/>
                <a:cs typeface="Calibri"/>
              </a:rPr>
              <a:t>(</a:t>
            </a:r>
            <a:r>
              <a:rPr sz="460" dirty="0">
                <a:latin typeface="Calibri"/>
                <a:cs typeface="Calibri"/>
              </a:rPr>
              <a:t>n</a:t>
            </a:r>
            <a:r>
              <a:rPr sz="460" spc="13" dirty="0">
                <a:latin typeface="Calibri"/>
                <a:cs typeface="Calibri"/>
              </a:rPr>
              <a:t>=</a:t>
            </a:r>
            <a:r>
              <a:rPr sz="460" spc="10" dirty="0">
                <a:latin typeface="Calibri"/>
                <a:cs typeface="Calibri"/>
              </a:rPr>
              <a:t>22</a:t>
            </a:r>
            <a:r>
              <a:rPr sz="460" spc="-5" dirty="0">
                <a:latin typeface="Calibri"/>
                <a:cs typeface="Calibri"/>
              </a:rPr>
              <a:t>4</a:t>
            </a:r>
            <a:r>
              <a:rPr sz="460" spc="-58" dirty="0">
                <a:latin typeface="Calibri"/>
                <a:cs typeface="Calibri"/>
              </a:rPr>
              <a:t> </a:t>
            </a:r>
            <a:r>
              <a:rPr sz="460" dirty="0">
                <a:latin typeface="Calibri"/>
                <a:cs typeface="Calibri"/>
              </a:rPr>
              <a:t>)</a:t>
            </a:r>
            <a:endParaRPr sz="46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5803323" y="3265343"/>
            <a:ext cx="600075" cy="116898"/>
            <a:chOff x="6294120" y="6385560"/>
            <a:chExt cx="1173480" cy="228600"/>
          </a:xfrm>
        </p:grpSpPr>
        <p:sp>
          <p:nvSpPr>
            <p:cNvPr id="73" name="object 73"/>
            <p:cNvSpPr/>
            <p:nvPr/>
          </p:nvSpPr>
          <p:spPr>
            <a:xfrm>
              <a:off x="6294120" y="6385560"/>
              <a:ext cx="1173480" cy="228600"/>
            </a:xfrm>
            <a:custGeom>
              <a:avLst/>
              <a:gdLst/>
              <a:ahLst/>
              <a:cxnLst/>
              <a:rect l="l" t="t" r="r" b="b"/>
              <a:pathLst>
                <a:path w="1173479" h="228600">
                  <a:moveTo>
                    <a:pt x="117348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1173480" y="0"/>
                  </a:lnTo>
                  <a:lnTo>
                    <a:pt x="1173480" y="228600"/>
                  </a:lnTo>
                  <a:close/>
                </a:path>
              </a:pathLst>
            </a:custGeom>
            <a:solidFill>
              <a:srgbClr val="E6E0EE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74" name="object 74"/>
            <p:cNvSpPr/>
            <p:nvPr/>
          </p:nvSpPr>
          <p:spPr>
            <a:xfrm>
              <a:off x="7463789" y="638556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16"/>
            </a:p>
          </p:txBody>
        </p:sp>
      </p:grpSp>
      <p:graphicFrame>
        <p:nvGraphicFramePr>
          <p:cNvPr id="75" name="object 75"/>
          <p:cNvGraphicFramePr>
            <a:graphicFrameLocks noGrp="1"/>
          </p:cNvGraphicFramePr>
          <p:nvPr/>
        </p:nvGraphicFramePr>
        <p:xfrm>
          <a:off x="3321194" y="3263395"/>
          <a:ext cx="2480178" cy="1168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60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39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68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FDE4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FDD3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DBE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8AC6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DBE4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DBE4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B8CC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8AA9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6" name="object 76"/>
          <p:cNvSpPr/>
          <p:nvPr/>
        </p:nvSpPr>
        <p:spPr>
          <a:xfrm>
            <a:off x="3751767" y="4064144"/>
            <a:ext cx="3897" cy="58449"/>
          </a:xfrm>
          <a:custGeom>
            <a:avLst/>
            <a:gdLst/>
            <a:ahLst/>
            <a:cxnLst/>
            <a:rect l="l" t="t" r="r" b="b"/>
            <a:pathLst>
              <a:path w="7619" h="114300">
                <a:moveTo>
                  <a:pt x="0" y="114300"/>
                </a:moveTo>
                <a:lnTo>
                  <a:pt x="0" y="0"/>
                </a:lnTo>
              </a:path>
              <a:path w="7619" h="114300">
                <a:moveTo>
                  <a:pt x="7619" y="114300"/>
                </a:moveTo>
                <a:lnTo>
                  <a:pt x="7619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77" name="object 77"/>
          <p:cNvSpPr/>
          <p:nvPr/>
        </p:nvSpPr>
        <p:spPr>
          <a:xfrm>
            <a:off x="3323143" y="4064144"/>
            <a:ext cx="0" cy="58449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78" name="object 78"/>
          <p:cNvSpPr txBox="1"/>
          <p:nvPr/>
        </p:nvSpPr>
        <p:spPr>
          <a:xfrm>
            <a:off x="3458874" y="4053754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234945" y="4064144"/>
            <a:ext cx="3897" cy="58449"/>
          </a:xfrm>
          <a:custGeom>
            <a:avLst/>
            <a:gdLst/>
            <a:ahLst/>
            <a:cxnLst/>
            <a:rect l="l" t="t" r="r" b="b"/>
            <a:pathLst>
              <a:path w="7619" h="114300">
                <a:moveTo>
                  <a:pt x="0" y="114300"/>
                </a:moveTo>
                <a:lnTo>
                  <a:pt x="0" y="0"/>
                </a:lnTo>
              </a:path>
              <a:path w="7619" h="114300">
                <a:moveTo>
                  <a:pt x="7619" y="114300"/>
                </a:moveTo>
                <a:lnTo>
                  <a:pt x="7619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80" name="object 80"/>
          <p:cNvSpPr txBox="1"/>
          <p:nvPr/>
        </p:nvSpPr>
        <p:spPr>
          <a:xfrm>
            <a:off x="3916723" y="4053754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573948" y="4064144"/>
            <a:ext cx="3897" cy="116898"/>
          </a:xfrm>
          <a:custGeom>
            <a:avLst/>
            <a:gdLst/>
            <a:ahLst/>
            <a:cxnLst/>
            <a:rect l="l" t="t" r="r" b="b"/>
            <a:pathLst>
              <a:path w="7620" h="228600">
                <a:moveTo>
                  <a:pt x="0" y="114300"/>
                </a:moveTo>
                <a:lnTo>
                  <a:pt x="0" y="0"/>
                </a:lnTo>
              </a:path>
              <a:path w="7620" h="228600">
                <a:moveTo>
                  <a:pt x="7620" y="2286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82" name="object 82"/>
          <p:cNvSpPr txBox="1"/>
          <p:nvPr/>
        </p:nvSpPr>
        <p:spPr>
          <a:xfrm>
            <a:off x="4329762" y="4053754"/>
            <a:ext cx="153266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-3" dirty="0">
                <a:latin typeface="Calibri"/>
                <a:cs typeface="Calibri"/>
              </a:rPr>
              <a:t>(1)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706432" y="4064144"/>
            <a:ext cx="3897" cy="116898"/>
          </a:xfrm>
          <a:custGeom>
            <a:avLst/>
            <a:gdLst/>
            <a:ahLst/>
            <a:cxnLst/>
            <a:rect l="l" t="t" r="r" b="b"/>
            <a:pathLst>
              <a:path w="7620" h="228600">
                <a:moveTo>
                  <a:pt x="0" y="228600"/>
                </a:moveTo>
                <a:lnTo>
                  <a:pt x="0" y="0"/>
                </a:lnTo>
              </a:path>
              <a:path w="7620" h="2286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84" name="object 84"/>
          <p:cNvSpPr txBox="1"/>
          <p:nvPr/>
        </p:nvSpPr>
        <p:spPr>
          <a:xfrm>
            <a:off x="4594730" y="4053753"/>
            <a:ext cx="328613" cy="126763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10392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5%  </a:t>
            </a:r>
            <a:r>
              <a:rPr sz="384" spc="74" dirty="0">
                <a:latin typeface="Calibri"/>
                <a:cs typeface="Calibri"/>
              </a:rPr>
              <a:t> </a:t>
            </a:r>
            <a:r>
              <a:rPr sz="384" spc="20" dirty="0">
                <a:latin typeface="Calibri"/>
                <a:cs typeface="Calibri"/>
              </a:rPr>
              <a:t>16%</a:t>
            </a:r>
            <a:r>
              <a:rPr sz="384" spc="15" dirty="0">
                <a:latin typeface="Calibri"/>
                <a:cs typeface="Calibri"/>
              </a:rPr>
              <a:t> </a:t>
            </a:r>
            <a:r>
              <a:rPr sz="384" spc="3" dirty="0">
                <a:latin typeface="Calibri"/>
                <a:cs typeface="Calibri"/>
              </a:rPr>
              <a:t>(37)</a:t>
            </a:r>
            <a:endParaRPr sz="384">
              <a:latin typeface="Calibri"/>
              <a:cs typeface="Calibri"/>
            </a:endParaRPr>
          </a:p>
          <a:p>
            <a:pPr marL="6495"/>
            <a:r>
              <a:rPr sz="384" spc="3" dirty="0">
                <a:latin typeface="Calibri"/>
                <a:cs typeface="Calibri"/>
              </a:rPr>
              <a:t>(12)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932434" y="4064144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86" name="object 86"/>
          <p:cNvSpPr/>
          <p:nvPr/>
        </p:nvSpPr>
        <p:spPr>
          <a:xfrm>
            <a:off x="5232472" y="4064144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19" y="114300"/>
                </a:moveTo>
                <a:lnTo>
                  <a:pt x="7619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87" name="object 87"/>
          <p:cNvSpPr txBox="1"/>
          <p:nvPr/>
        </p:nvSpPr>
        <p:spPr>
          <a:xfrm>
            <a:off x="4980492" y="4053754"/>
            <a:ext cx="207818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20" dirty="0">
                <a:latin typeface="Calibri"/>
                <a:cs typeface="Calibri"/>
              </a:rPr>
              <a:t>43%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10" dirty="0">
                <a:latin typeface="Calibri"/>
                <a:cs typeface="Calibri"/>
              </a:rPr>
              <a:t>(98)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474060" y="4064144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89" name="object 89"/>
          <p:cNvSpPr txBox="1"/>
          <p:nvPr/>
        </p:nvSpPr>
        <p:spPr>
          <a:xfrm>
            <a:off x="5249357" y="4053754"/>
            <a:ext cx="211715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1" dirty="0">
                <a:latin typeface="Calibri"/>
                <a:cs typeface="Calibri"/>
              </a:rPr>
              <a:t>24%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10" dirty="0">
                <a:latin typeface="Calibri"/>
                <a:cs typeface="Calibri"/>
              </a:rPr>
              <a:t>(55)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762408" y="4064144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91" name="object 91"/>
          <p:cNvSpPr txBox="1"/>
          <p:nvPr/>
        </p:nvSpPr>
        <p:spPr>
          <a:xfrm>
            <a:off x="5529912" y="4053754"/>
            <a:ext cx="180542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7%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3" dirty="0">
                <a:latin typeface="Calibri"/>
                <a:cs typeface="Calibri"/>
              </a:rPr>
              <a:t>(17)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389760" y="4064144"/>
            <a:ext cx="0" cy="58449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93" name="object 93"/>
          <p:cNvSpPr txBox="1"/>
          <p:nvPr/>
        </p:nvSpPr>
        <p:spPr>
          <a:xfrm>
            <a:off x="5999450" y="4053754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5%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(7)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714625" y="3699164"/>
            <a:ext cx="3627077" cy="339400"/>
          </a:xfrm>
          <a:prstGeom prst="rect">
            <a:avLst/>
          </a:prstGeom>
        </p:spPr>
        <p:txBody>
          <a:bodyPr vert="horz" wrap="square" lIns="0" tIns="12014" rIns="0" bIns="0" rtlCol="0">
            <a:spAutoFit/>
          </a:bodyPr>
          <a:lstStyle/>
          <a:p>
            <a:pPr marL="6495" marR="2598">
              <a:lnSpc>
                <a:spcPts val="521"/>
              </a:lnSpc>
              <a:spcBef>
                <a:spcPts val="95"/>
              </a:spcBef>
            </a:pPr>
            <a:r>
              <a:rPr sz="460" spc="15" dirty="0">
                <a:latin typeface="Calibri"/>
                <a:cs typeface="Calibri"/>
              </a:rPr>
              <a:t>The</a:t>
            </a:r>
            <a:r>
              <a:rPr sz="460" spc="10" dirty="0">
                <a:latin typeface="Calibri"/>
                <a:cs typeface="Calibri"/>
              </a:rPr>
              <a:t> </a:t>
            </a:r>
            <a:r>
              <a:rPr sz="460" spc="23" dirty="0">
                <a:latin typeface="Calibri"/>
                <a:cs typeface="Calibri"/>
              </a:rPr>
              <a:t>Language</a:t>
            </a:r>
            <a:r>
              <a:rPr sz="460" spc="10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and</a:t>
            </a:r>
            <a:r>
              <a:rPr sz="460" spc="-18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Literacy</a:t>
            </a:r>
            <a:r>
              <a:rPr sz="460" spc="-8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domains</a:t>
            </a:r>
            <a:r>
              <a:rPr sz="460" spc="15" dirty="0">
                <a:latin typeface="Calibri"/>
                <a:cs typeface="Calibri"/>
              </a:rPr>
              <a:t> </a:t>
            </a:r>
            <a:r>
              <a:rPr sz="460" spc="23" dirty="0">
                <a:latin typeface="Calibri"/>
                <a:cs typeface="Calibri"/>
              </a:rPr>
              <a:t>assess</a:t>
            </a:r>
            <a:r>
              <a:rPr sz="460" spc="13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the </a:t>
            </a:r>
            <a:r>
              <a:rPr sz="460" spc="15" dirty="0">
                <a:latin typeface="Calibri"/>
                <a:cs typeface="Calibri"/>
              </a:rPr>
              <a:t>progress </a:t>
            </a:r>
            <a:r>
              <a:rPr sz="460" spc="13" dirty="0">
                <a:latin typeface="Calibri"/>
                <a:cs typeface="Calibri"/>
              </a:rPr>
              <a:t>of</a:t>
            </a:r>
            <a:r>
              <a:rPr sz="460" spc="43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all</a:t>
            </a:r>
            <a:r>
              <a:rPr sz="460" spc="-36" dirty="0">
                <a:latin typeface="Calibri"/>
                <a:cs typeface="Calibri"/>
              </a:rPr>
              <a:t> </a:t>
            </a:r>
            <a:r>
              <a:rPr sz="460" dirty="0">
                <a:latin typeface="Calibri"/>
                <a:cs typeface="Calibri"/>
              </a:rPr>
              <a:t>children</a:t>
            </a:r>
            <a:r>
              <a:rPr sz="460" spc="-15" dirty="0">
                <a:latin typeface="Calibri"/>
                <a:cs typeface="Calibri"/>
              </a:rPr>
              <a:t> </a:t>
            </a:r>
            <a:r>
              <a:rPr sz="460" spc="-5" dirty="0">
                <a:latin typeface="Calibri"/>
                <a:cs typeface="Calibri"/>
              </a:rPr>
              <a:t>in</a:t>
            </a:r>
            <a:r>
              <a:rPr sz="460" spc="-15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developing</a:t>
            </a:r>
            <a:r>
              <a:rPr sz="460" spc="38" dirty="0">
                <a:latin typeface="Calibri"/>
                <a:cs typeface="Calibri"/>
              </a:rPr>
              <a:t> </a:t>
            </a:r>
            <a:r>
              <a:rPr sz="460" spc="15" dirty="0">
                <a:latin typeface="Calibri"/>
                <a:cs typeface="Calibri"/>
              </a:rPr>
              <a:t>foundational</a:t>
            </a:r>
            <a:r>
              <a:rPr sz="460" spc="-36" dirty="0">
                <a:latin typeface="Calibri"/>
                <a:cs typeface="Calibri"/>
              </a:rPr>
              <a:t> </a:t>
            </a:r>
            <a:r>
              <a:rPr sz="460" spc="18" dirty="0">
                <a:latin typeface="Calibri"/>
                <a:cs typeface="Calibri"/>
              </a:rPr>
              <a:t>language</a:t>
            </a:r>
            <a:r>
              <a:rPr sz="460" spc="13" dirty="0">
                <a:latin typeface="Calibri"/>
                <a:cs typeface="Calibri"/>
              </a:rPr>
              <a:t> and</a:t>
            </a:r>
            <a:r>
              <a:rPr sz="460" spc="-18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literacy</a:t>
            </a:r>
            <a:r>
              <a:rPr sz="460" spc="-8" dirty="0">
                <a:latin typeface="Calibri"/>
                <a:cs typeface="Calibri"/>
              </a:rPr>
              <a:t> </a:t>
            </a:r>
            <a:r>
              <a:rPr sz="460" spc="3" dirty="0">
                <a:latin typeface="Calibri"/>
                <a:cs typeface="Calibri"/>
              </a:rPr>
              <a:t>skills.</a:t>
            </a:r>
            <a:r>
              <a:rPr sz="460" dirty="0">
                <a:latin typeface="Calibri"/>
                <a:cs typeface="Calibri"/>
              </a:rPr>
              <a:t> </a:t>
            </a:r>
            <a:r>
              <a:rPr sz="460" spc="18" dirty="0">
                <a:latin typeface="Calibri"/>
                <a:cs typeface="Calibri"/>
              </a:rPr>
              <a:t>These</a:t>
            </a:r>
            <a:r>
              <a:rPr sz="460" spc="10" dirty="0">
                <a:latin typeface="Calibri"/>
                <a:cs typeface="Calibri"/>
              </a:rPr>
              <a:t> </a:t>
            </a:r>
            <a:r>
              <a:rPr sz="460" dirty="0">
                <a:latin typeface="Calibri"/>
                <a:cs typeface="Calibri"/>
              </a:rPr>
              <a:t>skills</a:t>
            </a:r>
            <a:r>
              <a:rPr sz="460" spc="15" dirty="0">
                <a:latin typeface="Calibri"/>
                <a:cs typeface="Calibri"/>
              </a:rPr>
              <a:t> can</a:t>
            </a:r>
            <a:r>
              <a:rPr sz="460" spc="-18" dirty="0">
                <a:latin typeface="Calibri"/>
                <a:cs typeface="Calibri"/>
              </a:rPr>
              <a:t> </a:t>
            </a:r>
            <a:r>
              <a:rPr sz="460" dirty="0">
                <a:latin typeface="Calibri"/>
                <a:cs typeface="Calibri"/>
              </a:rPr>
              <a:t>be </a:t>
            </a:r>
            <a:r>
              <a:rPr sz="460" spc="3" dirty="0">
                <a:latin typeface="Calibri"/>
                <a:cs typeface="Calibri"/>
              </a:rPr>
              <a:t> </a:t>
            </a:r>
            <a:r>
              <a:rPr sz="460" spc="18" dirty="0">
                <a:latin typeface="Calibri"/>
                <a:cs typeface="Calibri"/>
              </a:rPr>
              <a:t>demonstrated</a:t>
            </a:r>
            <a:r>
              <a:rPr sz="460" spc="-23" dirty="0">
                <a:latin typeface="Calibri"/>
                <a:cs typeface="Calibri"/>
              </a:rPr>
              <a:t> </a:t>
            </a:r>
            <a:r>
              <a:rPr sz="460" spc="-5" dirty="0">
                <a:latin typeface="Calibri"/>
                <a:cs typeface="Calibri"/>
              </a:rPr>
              <a:t>in</a:t>
            </a:r>
            <a:r>
              <a:rPr sz="460" spc="-23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any</a:t>
            </a:r>
            <a:r>
              <a:rPr sz="460" spc="-13" dirty="0">
                <a:latin typeface="Calibri"/>
                <a:cs typeface="Calibri"/>
              </a:rPr>
              <a:t> </a:t>
            </a:r>
            <a:r>
              <a:rPr sz="460" spc="18" dirty="0">
                <a:latin typeface="Calibri"/>
                <a:cs typeface="Calibri"/>
              </a:rPr>
              <a:t>language</a:t>
            </a:r>
            <a:r>
              <a:rPr sz="460" spc="5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and</a:t>
            </a:r>
            <a:r>
              <a:rPr sz="460" spc="-23" dirty="0">
                <a:latin typeface="Calibri"/>
                <a:cs typeface="Calibri"/>
              </a:rPr>
              <a:t> </a:t>
            </a:r>
            <a:r>
              <a:rPr sz="460" spc="-5" dirty="0">
                <a:latin typeface="Calibri"/>
                <a:cs typeface="Calibri"/>
              </a:rPr>
              <a:t>in</a:t>
            </a:r>
            <a:r>
              <a:rPr sz="460" spc="-20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any</a:t>
            </a:r>
            <a:r>
              <a:rPr sz="460" spc="-13" dirty="0">
                <a:latin typeface="Calibri"/>
                <a:cs typeface="Calibri"/>
              </a:rPr>
              <a:t> </a:t>
            </a:r>
            <a:r>
              <a:rPr sz="460" spc="15" dirty="0">
                <a:latin typeface="Calibri"/>
                <a:cs typeface="Calibri"/>
              </a:rPr>
              <a:t>mode</a:t>
            </a:r>
            <a:r>
              <a:rPr sz="460" spc="5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of</a:t>
            </a:r>
            <a:r>
              <a:rPr sz="460" spc="36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communication.</a:t>
            </a:r>
            <a:endParaRPr sz="460">
              <a:latin typeface="Calibri"/>
              <a:cs typeface="Calibri"/>
            </a:endParaRPr>
          </a:p>
          <a:p>
            <a:pPr>
              <a:spcBef>
                <a:spcPts val="8"/>
              </a:spcBef>
            </a:pPr>
            <a:endParaRPr sz="460">
              <a:latin typeface="Calibri"/>
              <a:cs typeface="Calibri"/>
            </a:endParaRPr>
          </a:p>
          <a:p>
            <a:pPr marL="6495">
              <a:lnSpc>
                <a:spcPts val="537"/>
              </a:lnSpc>
            </a:pPr>
            <a:r>
              <a:rPr sz="460" b="1" spc="31" dirty="0">
                <a:latin typeface="Calibri"/>
                <a:cs typeface="Calibri"/>
              </a:rPr>
              <a:t>F</a:t>
            </a:r>
            <a:r>
              <a:rPr sz="460" b="1" spc="15" dirty="0">
                <a:latin typeface="Calibri"/>
                <a:cs typeface="Calibri"/>
              </a:rPr>
              <a:t>a</a:t>
            </a:r>
            <a:r>
              <a:rPr sz="460" b="1" spc="8" dirty="0">
                <a:latin typeface="Calibri"/>
                <a:cs typeface="Calibri"/>
              </a:rPr>
              <a:t>l</a:t>
            </a:r>
            <a:r>
              <a:rPr sz="460" b="1" spc="18" dirty="0">
                <a:latin typeface="Calibri"/>
                <a:cs typeface="Calibri"/>
              </a:rPr>
              <a:t>l</a:t>
            </a:r>
            <a:r>
              <a:rPr sz="460" b="1" spc="-23" dirty="0">
                <a:latin typeface="Calibri"/>
                <a:cs typeface="Calibri"/>
              </a:rPr>
              <a:t> </a:t>
            </a:r>
            <a:r>
              <a:rPr sz="460" b="1" spc="41" dirty="0">
                <a:latin typeface="Calibri"/>
                <a:cs typeface="Calibri"/>
              </a:rPr>
              <a:t>202</a:t>
            </a:r>
            <a:r>
              <a:rPr sz="460" b="1" spc="8" dirty="0">
                <a:latin typeface="Calibri"/>
                <a:cs typeface="Calibri"/>
              </a:rPr>
              <a:t>1</a:t>
            </a:r>
            <a:endParaRPr sz="460">
              <a:latin typeface="Calibri"/>
              <a:cs typeface="Calibri"/>
            </a:endParaRPr>
          </a:p>
          <a:p>
            <a:pPr marL="6495">
              <a:lnSpc>
                <a:spcPts val="537"/>
              </a:lnSpc>
            </a:pPr>
            <a:r>
              <a:rPr sz="460" spc="3" dirty="0">
                <a:latin typeface="Calibri"/>
                <a:cs typeface="Calibri"/>
              </a:rPr>
              <a:t>(n=227)</a:t>
            </a:r>
            <a:endParaRPr sz="460">
              <a:latin typeface="Calibri"/>
              <a:cs typeface="Calibri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5764357" y="3919970"/>
            <a:ext cx="627351" cy="116898"/>
            <a:chOff x="6217920" y="7665720"/>
            <a:chExt cx="1226820" cy="228600"/>
          </a:xfrm>
        </p:grpSpPr>
        <p:sp>
          <p:nvSpPr>
            <p:cNvPr id="96" name="object 96"/>
            <p:cNvSpPr/>
            <p:nvPr/>
          </p:nvSpPr>
          <p:spPr>
            <a:xfrm>
              <a:off x="6217920" y="7665720"/>
              <a:ext cx="1226820" cy="228600"/>
            </a:xfrm>
            <a:custGeom>
              <a:avLst/>
              <a:gdLst/>
              <a:ahLst/>
              <a:cxnLst/>
              <a:rect l="l" t="t" r="r" b="b"/>
              <a:pathLst>
                <a:path w="1226820" h="228600">
                  <a:moveTo>
                    <a:pt x="122682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1226820" y="0"/>
                  </a:lnTo>
                  <a:lnTo>
                    <a:pt x="1226820" y="228600"/>
                  </a:lnTo>
                  <a:close/>
                </a:path>
              </a:pathLst>
            </a:custGeom>
            <a:solidFill>
              <a:srgbClr val="E6E0EE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97" name="object 97"/>
            <p:cNvSpPr/>
            <p:nvPr/>
          </p:nvSpPr>
          <p:spPr>
            <a:xfrm>
              <a:off x="7440929" y="766572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16"/>
            </a:p>
          </p:txBody>
        </p:sp>
      </p:grpSp>
      <p:graphicFrame>
        <p:nvGraphicFramePr>
          <p:cNvPr id="98" name="object 98"/>
          <p:cNvGraphicFramePr>
            <a:graphicFrameLocks noGrp="1"/>
          </p:cNvGraphicFramePr>
          <p:nvPr/>
        </p:nvGraphicFramePr>
        <p:xfrm>
          <a:off x="3321194" y="3918022"/>
          <a:ext cx="2441211" cy="1168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15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3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68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FDE4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FDD3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DBE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B8DD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8AC6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DBE4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DBE4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B8CC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8AA9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0" name="object 100"/>
          <p:cNvSpPr txBox="1">
            <a:spLocks noGrp="1"/>
          </p:cNvSpPr>
          <p:nvPr>
            <p:ph type="sldNum" sz="quarter" idx="7"/>
          </p:nvPr>
        </p:nvSpPr>
        <p:spPr>
          <a:xfrm>
            <a:off x="9491035" y="2458834"/>
            <a:ext cx="280585" cy="12824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 marL="6495">
              <a:lnSpc>
                <a:spcPts val="532"/>
              </a:lnSpc>
            </a:pPr>
            <a:r>
              <a:rPr spc="23" dirty="0"/>
              <a:t>P</a:t>
            </a:r>
            <a:r>
              <a:rPr spc="10" dirty="0"/>
              <a:t>a</a:t>
            </a:r>
            <a:r>
              <a:rPr spc="46" dirty="0"/>
              <a:t>g</a:t>
            </a:r>
            <a:r>
              <a:rPr dirty="0"/>
              <a:t>e</a:t>
            </a:r>
            <a:r>
              <a:rPr spc="13" dirty="0"/>
              <a:t> </a:t>
            </a:r>
            <a:fld id="{81D60167-4931-47E6-BA6A-407CBD079E47}" type="slidenum">
              <a:rPr b="1" spc="13" dirty="0"/>
              <a:pPr marL="6495">
                <a:lnSpc>
                  <a:spcPts val="532"/>
                </a:lnSpc>
              </a:pPr>
              <a:t>7</a:t>
            </a:fld>
            <a:r>
              <a:rPr b="1" spc="-33" dirty="0"/>
              <a:t> </a:t>
            </a:r>
            <a:r>
              <a:rPr spc="15" dirty="0"/>
              <a:t>o</a:t>
            </a:r>
            <a:r>
              <a:rPr spc="-5" dirty="0"/>
              <a:t>f</a:t>
            </a:r>
            <a:r>
              <a:rPr spc="20" dirty="0"/>
              <a:t> </a:t>
            </a:r>
            <a:r>
              <a:rPr b="1" spc="13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0086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6940" y="594152"/>
            <a:ext cx="120548" cy="1089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7248" y="1038671"/>
            <a:ext cx="120484" cy="1088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7248" y="1693299"/>
            <a:ext cx="120484" cy="1088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26940" y="2277479"/>
            <a:ext cx="120548" cy="1089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26940" y="2998349"/>
            <a:ext cx="120548" cy="1089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27197" y="3719474"/>
            <a:ext cx="121065" cy="10923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26940" y="4307603"/>
            <a:ext cx="120548" cy="10895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714625" y="585787"/>
            <a:ext cx="931935" cy="327671"/>
          </a:xfrm>
          <a:prstGeom prst="rect">
            <a:avLst/>
          </a:prstGeom>
        </p:spPr>
        <p:txBody>
          <a:bodyPr vert="horz" wrap="square" lIns="0" tIns="6494" rIns="0" bIns="0" rtlCol="0">
            <a:spAutoFit/>
          </a:bodyPr>
          <a:lstStyle/>
          <a:p>
            <a:pPr marL="181854">
              <a:spcBef>
                <a:spcPts val="51"/>
              </a:spcBef>
            </a:pPr>
            <a:r>
              <a:rPr sz="614" spc="18" dirty="0">
                <a:latin typeface="Calibri"/>
                <a:cs typeface="Calibri"/>
              </a:rPr>
              <a:t>Literacy</a:t>
            </a:r>
            <a:r>
              <a:rPr sz="614" spc="-36" dirty="0">
                <a:latin typeface="Calibri"/>
                <a:cs typeface="Calibri"/>
              </a:rPr>
              <a:t> </a:t>
            </a:r>
            <a:r>
              <a:rPr sz="614" spc="18" dirty="0">
                <a:latin typeface="Calibri"/>
                <a:cs typeface="Calibri"/>
              </a:rPr>
              <a:t>Development</a:t>
            </a:r>
            <a:endParaRPr sz="614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639">
              <a:latin typeface="Calibri"/>
              <a:cs typeface="Calibri"/>
            </a:endParaRPr>
          </a:p>
          <a:p>
            <a:pPr marL="6495">
              <a:lnSpc>
                <a:spcPts val="537"/>
              </a:lnSpc>
              <a:spcBef>
                <a:spcPts val="3"/>
              </a:spcBef>
            </a:pPr>
            <a:r>
              <a:rPr sz="460" b="1" spc="31" dirty="0">
                <a:latin typeface="Calibri"/>
                <a:cs typeface="Calibri"/>
              </a:rPr>
              <a:t>F</a:t>
            </a:r>
            <a:r>
              <a:rPr sz="460" b="1" spc="15" dirty="0">
                <a:latin typeface="Calibri"/>
                <a:cs typeface="Calibri"/>
              </a:rPr>
              <a:t>a</a:t>
            </a:r>
            <a:r>
              <a:rPr sz="460" b="1" spc="8" dirty="0">
                <a:latin typeface="Calibri"/>
                <a:cs typeface="Calibri"/>
              </a:rPr>
              <a:t>l</a:t>
            </a:r>
            <a:r>
              <a:rPr sz="460" b="1" spc="18" dirty="0">
                <a:latin typeface="Calibri"/>
                <a:cs typeface="Calibri"/>
              </a:rPr>
              <a:t>l</a:t>
            </a:r>
            <a:r>
              <a:rPr sz="460" b="1" spc="-23" dirty="0">
                <a:latin typeface="Calibri"/>
                <a:cs typeface="Calibri"/>
              </a:rPr>
              <a:t> </a:t>
            </a:r>
            <a:r>
              <a:rPr sz="460" b="1" spc="41" dirty="0">
                <a:latin typeface="Calibri"/>
                <a:cs typeface="Calibri"/>
              </a:rPr>
              <a:t>202</a:t>
            </a:r>
            <a:r>
              <a:rPr sz="460" b="1" spc="8" dirty="0">
                <a:latin typeface="Calibri"/>
                <a:cs typeface="Calibri"/>
              </a:rPr>
              <a:t>1</a:t>
            </a:r>
            <a:endParaRPr sz="460">
              <a:latin typeface="Calibri"/>
              <a:cs typeface="Calibri"/>
            </a:endParaRPr>
          </a:p>
          <a:p>
            <a:pPr marL="6495">
              <a:lnSpc>
                <a:spcPts val="537"/>
              </a:lnSpc>
            </a:pPr>
            <a:r>
              <a:rPr sz="460" spc="-18" dirty="0">
                <a:latin typeface="Calibri"/>
                <a:cs typeface="Calibri"/>
              </a:rPr>
              <a:t>(</a:t>
            </a:r>
            <a:r>
              <a:rPr sz="460" dirty="0">
                <a:latin typeface="Calibri"/>
                <a:cs typeface="Calibri"/>
              </a:rPr>
              <a:t>n</a:t>
            </a:r>
            <a:r>
              <a:rPr sz="460" spc="13" dirty="0">
                <a:latin typeface="Calibri"/>
                <a:cs typeface="Calibri"/>
              </a:rPr>
              <a:t>=</a:t>
            </a:r>
            <a:r>
              <a:rPr sz="460" spc="41" dirty="0">
                <a:latin typeface="Calibri"/>
                <a:cs typeface="Calibri"/>
              </a:rPr>
              <a:t>4</a:t>
            </a:r>
            <a:r>
              <a:rPr sz="460" spc="-5" dirty="0">
                <a:latin typeface="Calibri"/>
                <a:cs typeface="Calibri"/>
              </a:rPr>
              <a:t>4</a:t>
            </a:r>
            <a:r>
              <a:rPr sz="460" spc="-58" dirty="0">
                <a:latin typeface="Calibri"/>
                <a:cs typeface="Calibri"/>
              </a:rPr>
              <a:t> </a:t>
            </a:r>
            <a:r>
              <a:rPr sz="460" dirty="0">
                <a:latin typeface="Calibri"/>
                <a:cs typeface="Calibri"/>
              </a:rPr>
              <a:t>)</a:t>
            </a:r>
            <a:endParaRPr sz="46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14625" y="1684626"/>
            <a:ext cx="3521219" cy="331646"/>
          </a:xfrm>
          <a:prstGeom prst="rect">
            <a:avLst/>
          </a:prstGeom>
        </p:spPr>
        <p:txBody>
          <a:bodyPr vert="horz" wrap="square" lIns="0" tIns="6494" rIns="0" bIns="0" rtlCol="0">
            <a:spAutoFit/>
          </a:bodyPr>
          <a:lstStyle/>
          <a:p>
            <a:pPr marL="181854">
              <a:spcBef>
                <a:spcPts val="51"/>
              </a:spcBef>
            </a:pPr>
            <a:r>
              <a:rPr sz="614" spc="41" dirty="0">
                <a:latin typeface="Calibri"/>
                <a:cs typeface="Calibri"/>
              </a:rPr>
              <a:t>C</a:t>
            </a:r>
            <a:r>
              <a:rPr sz="614" spc="10" dirty="0">
                <a:latin typeface="Calibri"/>
                <a:cs typeface="Calibri"/>
              </a:rPr>
              <a:t>o</a:t>
            </a:r>
            <a:r>
              <a:rPr sz="614" spc="46" dirty="0">
                <a:latin typeface="Calibri"/>
                <a:cs typeface="Calibri"/>
              </a:rPr>
              <a:t>g</a:t>
            </a:r>
            <a:r>
              <a:rPr sz="614" spc="43" dirty="0">
                <a:latin typeface="Calibri"/>
                <a:cs typeface="Calibri"/>
              </a:rPr>
              <a:t>n</a:t>
            </a:r>
            <a:r>
              <a:rPr sz="614" spc="-23" dirty="0">
                <a:latin typeface="Calibri"/>
                <a:cs typeface="Calibri"/>
              </a:rPr>
              <a:t>i</a:t>
            </a:r>
            <a:r>
              <a:rPr sz="614" spc="36" dirty="0">
                <a:latin typeface="Calibri"/>
                <a:cs typeface="Calibri"/>
              </a:rPr>
              <a:t>t</a:t>
            </a:r>
            <a:r>
              <a:rPr sz="614" spc="-23" dirty="0">
                <a:latin typeface="Calibri"/>
                <a:cs typeface="Calibri"/>
              </a:rPr>
              <a:t>i</a:t>
            </a:r>
            <a:r>
              <a:rPr sz="614" spc="10" dirty="0">
                <a:latin typeface="Calibri"/>
                <a:cs typeface="Calibri"/>
              </a:rPr>
              <a:t>o</a:t>
            </a:r>
            <a:r>
              <a:rPr sz="614" spc="43" dirty="0">
                <a:latin typeface="Calibri"/>
                <a:cs typeface="Calibri"/>
              </a:rPr>
              <a:t>n</a:t>
            </a:r>
            <a:r>
              <a:rPr sz="614" spc="-13" dirty="0">
                <a:latin typeface="Calibri"/>
                <a:cs typeface="Calibri"/>
              </a:rPr>
              <a:t>:</a:t>
            </a:r>
            <a:r>
              <a:rPr sz="614" spc="-49" dirty="0">
                <a:latin typeface="Calibri"/>
                <a:cs typeface="Calibri"/>
              </a:rPr>
              <a:t> </a:t>
            </a:r>
            <a:r>
              <a:rPr sz="614" spc="51" dirty="0">
                <a:latin typeface="Calibri"/>
                <a:cs typeface="Calibri"/>
              </a:rPr>
              <a:t>S</a:t>
            </a:r>
            <a:r>
              <a:rPr sz="614" spc="43" dirty="0">
                <a:latin typeface="Calibri"/>
                <a:cs typeface="Calibri"/>
              </a:rPr>
              <a:t>c</a:t>
            </a:r>
            <a:r>
              <a:rPr sz="614" spc="-23" dirty="0">
                <a:latin typeface="Calibri"/>
                <a:cs typeface="Calibri"/>
              </a:rPr>
              <a:t>i</a:t>
            </a:r>
            <a:r>
              <a:rPr sz="614" spc="-3" dirty="0">
                <a:latin typeface="Calibri"/>
                <a:cs typeface="Calibri"/>
              </a:rPr>
              <a:t>e</a:t>
            </a:r>
            <a:r>
              <a:rPr sz="614" spc="43" dirty="0">
                <a:latin typeface="Calibri"/>
                <a:cs typeface="Calibri"/>
              </a:rPr>
              <a:t>nc</a:t>
            </a:r>
            <a:r>
              <a:rPr sz="614" spc="-3" dirty="0">
                <a:latin typeface="Calibri"/>
                <a:cs typeface="Calibri"/>
              </a:rPr>
              <a:t>e</a:t>
            </a:r>
            <a:endParaRPr sz="614">
              <a:latin typeface="Calibri"/>
              <a:cs typeface="Calibri"/>
            </a:endParaRPr>
          </a:p>
          <a:p>
            <a:pPr>
              <a:spcBef>
                <a:spcPts val="28"/>
              </a:spcBef>
            </a:pPr>
            <a:endParaRPr sz="665">
              <a:latin typeface="Calibri"/>
              <a:cs typeface="Calibri"/>
            </a:endParaRPr>
          </a:p>
          <a:p>
            <a:pPr marL="6495" marR="2598">
              <a:lnSpc>
                <a:spcPts val="521"/>
              </a:lnSpc>
            </a:pPr>
            <a:r>
              <a:rPr sz="460" spc="15" dirty="0">
                <a:latin typeface="Calibri"/>
                <a:cs typeface="Calibri"/>
              </a:rPr>
              <a:t>The</a:t>
            </a:r>
            <a:r>
              <a:rPr sz="460" spc="10" dirty="0">
                <a:latin typeface="Calibri"/>
                <a:cs typeface="Calibri"/>
              </a:rPr>
              <a:t> </a:t>
            </a:r>
            <a:r>
              <a:rPr sz="460" spc="8" dirty="0">
                <a:latin typeface="Calibri"/>
                <a:cs typeface="Calibri"/>
              </a:rPr>
              <a:t>Science</a:t>
            </a:r>
            <a:r>
              <a:rPr sz="460" spc="10" dirty="0">
                <a:latin typeface="Calibri"/>
                <a:cs typeface="Calibri"/>
              </a:rPr>
              <a:t> knowledge </a:t>
            </a:r>
            <a:r>
              <a:rPr sz="460" spc="13" dirty="0">
                <a:latin typeface="Calibri"/>
                <a:cs typeface="Calibri"/>
              </a:rPr>
              <a:t>and</a:t>
            </a:r>
            <a:r>
              <a:rPr sz="460" spc="-20" dirty="0">
                <a:latin typeface="Calibri"/>
                <a:cs typeface="Calibri"/>
              </a:rPr>
              <a:t> </a:t>
            </a:r>
            <a:r>
              <a:rPr sz="460" dirty="0">
                <a:latin typeface="Calibri"/>
                <a:cs typeface="Calibri"/>
              </a:rPr>
              <a:t>skills</a:t>
            </a:r>
            <a:r>
              <a:rPr sz="460" spc="13" dirty="0">
                <a:latin typeface="Calibri"/>
                <a:cs typeface="Calibri"/>
              </a:rPr>
              <a:t> </a:t>
            </a:r>
            <a:r>
              <a:rPr sz="460" spc="-5" dirty="0">
                <a:latin typeface="Calibri"/>
                <a:cs typeface="Calibri"/>
              </a:rPr>
              <a:t>in</a:t>
            </a:r>
            <a:r>
              <a:rPr sz="460" spc="-15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this</a:t>
            </a:r>
            <a:r>
              <a:rPr sz="460" spc="13" dirty="0">
                <a:latin typeface="Calibri"/>
                <a:cs typeface="Calibri"/>
              </a:rPr>
              <a:t> domain</a:t>
            </a:r>
            <a:r>
              <a:rPr sz="460" spc="-15" dirty="0">
                <a:latin typeface="Calibri"/>
                <a:cs typeface="Calibri"/>
              </a:rPr>
              <a:t> </a:t>
            </a:r>
            <a:r>
              <a:rPr sz="460" spc="-3" dirty="0">
                <a:latin typeface="Calibri"/>
                <a:cs typeface="Calibri"/>
              </a:rPr>
              <a:t>include</a:t>
            </a:r>
            <a:r>
              <a:rPr sz="460" spc="10" dirty="0">
                <a:latin typeface="Calibri"/>
                <a:cs typeface="Calibri"/>
              </a:rPr>
              <a:t> </a:t>
            </a:r>
            <a:r>
              <a:rPr sz="460" spc="15" dirty="0">
                <a:latin typeface="Calibri"/>
                <a:cs typeface="Calibri"/>
              </a:rPr>
              <a:t>cause</a:t>
            </a:r>
            <a:r>
              <a:rPr sz="460" spc="10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and</a:t>
            </a:r>
            <a:r>
              <a:rPr sz="460" spc="-20" dirty="0">
                <a:latin typeface="Calibri"/>
                <a:cs typeface="Calibri"/>
              </a:rPr>
              <a:t> </a:t>
            </a:r>
            <a:r>
              <a:rPr sz="460" spc="23" dirty="0">
                <a:latin typeface="Calibri"/>
                <a:cs typeface="Calibri"/>
              </a:rPr>
              <a:t>effect,</a:t>
            </a:r>
            <a:r>
              <a:rPr sz="460" dirty="0">
                <a:latin typeface="Calibri"/>
                <a:cs typeface="Calibri"/>
              </a:rPr>
              <a:t> </a:t>
            </a:r>
            <a:r>
              <a:rPr sz="460" spc="-5" dirty="0">
                <a:latin typeface="Calibri"/>
                <a:cs typeface="Calibri"/>
              </a:rPr>
              <a:t>inquiry</a:t>
            </a:r>
            <a:r>
              <a:rPr sz="460" spc="-8" dirty="0">
                <a:latin typeface="Calibri"/>
                <a:cs typeface="Calibri"/>
              </a:rPr>
              <a:t> </a:t>
            </a:r>
            <a:r>
              <a:rPr sz="460" spc="18" dirty="0">
                <a:latin typeface="Calibri"/>
                <a:cs typeface="Calibri"/>
              </a:rPr>
              <a:t>through</a:t>
            </a:r>
            <a:r>
              <a:rPr sz="460" spc="-15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observation</a:t>
            </a:r>
            <a:r>
              <a:rPr sz="460" spc="-15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and</a:t>
            </a:r>
            <a:r>
              <a:rPr sz="460" spc="-18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investigation,</a:t>
            </a:r>
            <a:r>
              <a:rPr sz="460" spc="-3" dirty="0">
                <a:latin typeface="Calibri"/>
                <a:cs typeface="Calibri"/>
              </a:rPr>
              <a:t> </a:t>
            </a:r>
            <a:r>
              <a:rPr sz="460" spc="15" dirty="0">
                <a:latin typeface="Calibri"/>
                <a:cs typeface="Calibri"/>
              </a:rPr>
              <a:t>documentation</a:t>
            </a:r>
            <a:r>
              <a:rPr sz="460" spc="-15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and </a:t>
            </a:r>
            <a:r>
              <a:rPr sz="460" spc="15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communication</a:t>
            </a:r>
            <a:r>
              <a:rPr sz="460" spc="-20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of</a:t>
            </a:r>
            <a:r>
              <a:rPr sz="460" spc="36" dirty="0">
                <a:latin typeface="Calibri"/>
                <a:cs typeface="Calibri"/>
              </a:rPr>
              <a:t> </a:t>
            </a:r>
            <a:r>
              <a:rPr sz="460" spc="-5" dirty="0">
                <a:latin typeface="Calibri"/>
                <a:cs typeface="Calibri"/>
              </a:rPr>
              <a:t>inquiry, </a:t>
            </a:r>
            <a:r>
              <a:rPr sz="460" spc="13" dirty="0">
                <a:latin typeface="Calibri"/>
                <a:cs typeface="Calibri"/>
              </a:rPr>
              <a:t>and</a:t>
            </a:r>
            <a:r>
              <a:rPr sz="460" spc="-23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knowledge</a:t>
            </a:r>
            <a:r>
              <a:rPr sz="460" spc="5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of</a:t>
            </a:r>
            <a:r>
              <a:rPr sz="460" spc="36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the</a:t>
            </a:r>
            <a:r>
              <a:rPr sz="460" spc="5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natural</a:t>
            </a:r>
            <a:r>
              <a:rPr sz="460" spc="-38" dirty="0">
                <a:latin typeface="Calibri"/>
                <a:cs typeface="Calibri"/>
              </a:rPr>
              <a:t> </a:t>
            </a:r>
            <a:r>
              <a:rPr sz="460" spc="3" dirty="0">
                <a:latin typeface="Calibri"/>
                <a:cs typeface="Calibri"/>
              </a:rPr>
              <a:t>world.</a:t>
            </a:r>
            <a:endParaRPr sz="46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4625" y="4299239"/>
            <a:ext cx="3429324" cy="270219"/>
          </a:xfrm>
          <a:prstGeom prst="rect">
            <a:avLst/>
          </a:prstGeom>
        </p:spPr>
        <p:txBody>
          <a:bodyPr vert="horz" wrap="square" lIns="0" tIns="6494" rIns="0" bIns="0" rtlCol="0">
            <a:spAutoFit/>
          </a:bodyPr>
          <a:lstStyle/>
          <a:p>
            <a:pPr marL="181854">
              <a:spcBef>
                <a:spcPts val="51"/>
              </a:spcBef>
            </a:pPr>
            <a:r>
              <a:rPr sz="614" spc="43" dirty="0">
                <a:latin typeface="Calibri"/>
                <a:cs typeface="Calibri"/>
              </a:rPr>
              <a:t>H</a:t>
            </a:r>
            <a:r>
              <a:rPr sz="614" spc="-23" dirty="0">
                <a:latin typeface="Calibri"/>
                <a:cs typeface="Calibri"/>
              </a:rPr>
              <a:t>i</a:t>
            </a:r>
            <a:r>
              <a:rPr sz="614" spc="33" dirty="0">
                <a:latin typeface="Calibri"/>
                <a:cs typeface="Calibri"/>
              </a:rPr>
              <a:t>s</a:t>
            </a:r>
            <a:r>
              <a:rPr sz="614" spc="36" dirty="0">
                <a:latin typeface="Calibri"/>
                <a:cs typeface="Calibri"/>
              </a:rPr>
              <a:t>t</a:t>
            </a:r>
            <a:r>
              <a:rPr sz="614" spc="10" dirty="0">
                <a:latin typeface="Calibri"/>
                <a:cs typeface="Calibri"/>
              </a:rPr>
              <a:t>o</a:t>
            </a:r>
            <a:r>
              <a:rPr sz="614" spc="28" dirty="0">
                <a:latin typeface="Calibri"/>
                <a:cs typeface="Calibri"/>
              </a:rPr>
              <a:t>r</a:t>
            </a:r>
            <a:r>
              <a:rPr sz="614" spc="-5" dirty="0">
                <a:latin typeface="Calibri"/>
                <a:cs typeface="Calibri"/>
              </a:rPr>
              <a:t>y</a:t>
            </a:r>
            <a:r>
              <a:rPr sz="614" spc="-13" dirty="0">
                <a:latin typeface="Calibri"/>
                <a:cs typeface="Calibri"/>
              </a:rPr>
              <a:t>:</a:t>
            </a:r>
            <a:r>
              <a:rPr sz="614" spc="-49" dirty="0">
                <a:latin typeface="Calibri"/>
                <a:cs typeface="Calibri"/>
              </a:rPr>
              <a:t> </a:t>
            </a:r>
            <a:r>
              <a:rPr sz="614" spc="51" dirty="0">
                <a:latin typeface="Calibri"/>
                <a:cs typeface="Calibri"/>
              </a:rPr>
              <a:t>S</a:t>
            </a:r>
            <a:r>
              <a:rPr sz="614" spc="10" dirty="0">
                <a:latin typeface="Calibri"/>
                <a:cs typeface="Calibri"/>
              </a:rPr>
              <a:t>o</a:t>
            </a:r>
            <a:r>
              <a:rPr sz="614" spc="43" dirty="0">
                <a:latin typeface="Calibri"/>
                <a:cs typeface="Calibri"/>
              </a:rPr>
              <a:t>c</a:t>
            </a:r>
            <a:r>
              <a:rPr sz="614" spc="-23" dirty="0">
                <a:latin typeface="Calibri"/>
                <a:cs typeface="Calibri"/>
              </a:rPr>
              <a:t>i</a:t>
            </a:r>
            <a:r>
              <a:rPr sz="614" spc="10" dirty="0">
                <a:latin typeface="Calibri"/>
                <a:cs typeface="Calibri"/>
              </a:rPr>
              <a:t>a</a:t>
            </a:r>
            <a:r>
              <a:rPr sz="614" spc="15" dirty="0">
                <a:latin typeface="Calibri"/>
                <a:cs typeface="Calibri"/>
              </a:rPr>
              <a:t>l</a:t>
            </a:r>
            <a:r>
              <a:rPr sz="614" spc="10" dirty="0">
                <a:latin typeface="Calibri"/>
                <a:cs typeface="Calibri"/>
              </a:rPr>
              <a:t> </a:t>
            </a:r>
            <a:r>
              <a:rPr sz="614" spc="51" dirty="0">
                <a:latin typeface="Calibri"/>
                <a:cs typeface="Calibri"/>
              </a:rPr>
              <a:t>S</a:t>
            </a:r>
            <a:r>
              <a:rPr sz="614" spc="43" dirty="0">
                <a:latin typeface="Calibri"/>
                <a:cs typeface="Calibri"/>
              </a:rPr>
              <a:t>c</a:t>
            </a:r>
            <a:r>
              <a:rPr sz="614" spc="-23" dirty="0">
                <a:latin typeface="Calibri"/>
                <a:cs typeface="Calibri"/>
              </a:rPr>
              <a:t>i</a:t>
            </a:r>
            <a:r>
              <a:rPr sz="614" spc="-3" dirty="0">
                <a:latin typeface="Calibri"/>
                <a:cs typeface="Calibri"/>
              </a:rPr>
              <a:t>e</a:t>
            </a:r>
            <a:r>
              <a:rPr sz="614" spc="43" dirty="0">
                <a:latin typeface="Calibri"/>
                <a:cs typeface="Calibri"/>
              </a:rPr>
              <a:t>nc</a:t>
            </a:r>
            <a:r>
              <a:rPr sz="614" spc="-3" dirty="0">
                <a:latin typeface="Calibri"/>
                <a:cs typeface="Calibri"/>
              </a:rPr>
              <a:t>e</a:t>
            </a:r>
            <a:endParaRPr sz="614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639">
              <a:latin typeface="Calibri"/>
              <a:cs typeface="Calibri"/>
            </a:endParaRPr>
          </a:p>
          <a:p>
            <a:pPr marL="6495">
              <a:spcBef>
                <a:spcPts val="3"/>
              </a:spcBef>
            </a:pPr>
            <a:r>
              <a:rPr sz="460" spc="15" dirty="0">
                <a:latin typeface="Calibri"/>
                <a:cs typeface="Calibri"/>
              </a:rPr>
              <a:t>The</a:t>
            </a:r>
            <a:r>
              <a:rPr sz="460" spc="8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knowledge </a:t>
            </a:r>
            <a:r>
              <a:rPr sz="460" spc="15" dirty="0">
                <a:latin typeface="Calibri"/>
                <a:cs typeface="Calibri"/>
              </a:rPr>
              <a:t>or</a:t>
            </a:r>
            <a:r>
              <a:rPr sz="460" spc="-18" dirty="0">
                <a:latin typeface="Calibri"/>
                <a:cs typeface="Calibri"/>
              </a:rPr>
              <a:t> </a:t>
            </a:r>
            <a:r>
              <a:rPr sz="460" spc="3" dirty="0">
                <a:latin typeface="Calibri"/>
                <a:cs typeface="Calibri"/>
              </a:rPr>
              <a:t>skill</a:t>
            </a:r>
            <a:r>
              <a:rPr sz="460" spc="-36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areas </a:t>
            </a:r>
            <a:r>
              <a:rPr sz="460" spc="-5" dirty="0">
                <a:latin typeface="Calibri"/>
                <a:cs typeface="Calibri"/>
              </a:rPr>
              <a:t>in</a:t>
            </a:r>
            <a:r>
              <a:rPr sz="460" spc="-18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this</a:t>
            </a:r>
            <a:r>
              <a:rPr sz="460" spc="13" dirty="0">
                <a:latin typeface="Calibri"/>
                <a:cs typeface="Calibri"/>
              </a:rPr>
              <a:t> domain</a:t>
            </a:r>
            <a:r>
              <a:rPr sz="460" spc="-18" dirty="0">
                <a:latin typeface="Calibri"/>
                <a:cs typeface="Calibri"/>
              </a:rPr>
              <a:t> </a:t>
            </a:r>
            <a:r>
              <a:rPr sz="460" spc="-3" dirty="0">
                <a:latin typeface="Calibri"/>
                <a:cs typeface="Calibri"/>
              </a:rPr>
              <a:t>include</a:t>
            </a:r>
            <a:r>
              <a:rPr sz="460" spc="10" dirty="0">
                <a:latin typeface="Calibri"/>
                <a:cs typeface="Calibri"/>
              </a:rPr>
              <a:t> </a:t>
            </a:r>
            <a:r>
              <a:rPr sz="460" spc="15" dirty="0">
                <a:latin typeface="Calibri"/>
                <a:cs typeface="Calibri"/>
              </a:rPr>
              <a:t>sense</a:t>
            </a:r>
            <a:r>
              <a:rPr sz="460" spc="8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of</a:t>
            </a:r>
            <a:r>
              <a:rPr sz="460" spc="41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time,</a:t>
            </a:r>
            <a:r>
              <a:rPr sz="460" dirty="0">
                <a:latin typeface="Calibri"/>
                <a:cs typeface="Calibri"/>
              </a:rPr>
              <a:t> </a:t>
            </a:r>
            <a:r>
              <a:rPr sz="460" spc="15" dirty="0">
                <a:latin typeface="Calibri"/>
                <a:cs typeface="Calibri"/>
              </a:rPr>
              <a:t>sense</a:t>
            </a:r>
            <a:r>
              <a:rPr sz="460" spc="10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of</a:t>
            </a:r>
            <a:r>
              <a:rPr sz="460" spc="41" dirty="0">
                <a:latin typeface="Calibri"/>
                <a:cs typeface="Calibri"/>
              </a:rPr>
              <a:t> </a:t>
            </a:r>
            <a:r>
              <a:rPr sz="460" spc="8" dirty="0">
                <a:latin typeface="Calibri"/>
                <a:cs typeface="Calibri"/>
              </a:rPr>
              <a:t>place,</a:t>
            </a:r>
            <a:r>
              <a:rPr sz="460" spc="-3" dirty="0">
                <a:latin typeface="Calibri"/>
                <a:cs typeface="Calibri"/>
              </a:rPr>
              <a:t> </a:t>
            </a:r>
            <a:r>
              <a:rPr sz="460" spc="18" dirty="0">
                <a:latin typeface="Calibri"/>
                <a:cs typeface="Calibri"/>
              </a:rPr>
              <a:t>ecology,</a:t>
            </a:r>
            <a:r>
              <a:rPr sz="460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conflict</a:t>
            </a:r>
            <a:r>
              <a:rPr sz="460" spc="20" dirty="0">
                <a:latin typeface="Calibri"/>
                <a:cs typeface="Calibri"/>
              </a:rPr>
              <a:t> </a:t>
            </a:r>
            <a:r>
              <a:rPr sz="460" spc="15" dirty="0">
                <a:latin typeface="Calibri"/>
                <a:cs typeface="Calibri"/>
              </a:rPr>
              <a:t>negotiation,</a:t>
            </a:r>
            <a:r>
              <a:rPr sz="460" spc="-3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and</a:t>
            </a:r>
            <a:r>
              <a:rPr sz="460" spc="-20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responsible</a:t>
            </a:r>
            <a:r>
              <a:rPr sz="460" spc="10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conduct.</a:t>
            </a:r>
            <a:endParaRPr sz="46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01637" y="4812290"/>
            <a:ext cx="3740727" cy="7793"/>
          </a:xfrm>
          <a:custGeom>
            <a:avLst/>
            <a:gdLst/>
            <a:ahLst/>
            <a:cxnLst/>
            <a:rect l="l" t="t" r="r" b="b"/>
            <a:pathLst>
              <a:path w="7315200" h="15240">
                <a:moveTo>
                  <a:pt x="7315200" y="0"/>
                </a:moveTo>
                <a:lnTo>
                  <a:pt x="7307580" y="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lnTo>
                  <a:pt x="0" y="15240"/>
                </a:lnTo>
                <a:lnTo>
                  <a:pt x="7620" y="15240"/>
                </a:lnTo>
                <a:lnTo>
                  <a:pt x="7307580" y="15240"/>
                </a:lnTo>
                <a:lnTo>
                  <a:pt x="7315200" y="15240"/>
                </a:lnTo>
                <a:lnTo>
                  <a:pt x="7315200" y="7620"/>
                </a:lnTo>
                <a:lnTo>
                  <a:pt x="7315200" y="0"/>
                </a:lnTo>
                <a:close/>
              </a:path>
            </a:pathLst>
          </a:custGeom>
          <a:solidFill>
            <a:srgbClr val="6DAA49"/>
          </a:solidFill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13" name="object 13"/>
          <p:cNvSpPr/>
          <p:nvPr/>
        </p:nvSpPr>
        <p:spPr>
          <a:xfrm>
            <a:off x="3751767" y="432521"/>
            <a:ext cx="3897" cy="58449"/>
          </a:xfrm>
          <a:custGeom>
            <a:avLst/>
            <a:gdLst/>
            <a:ahLst/>
            <a:cxnLst/>
            <a:rect l="l" t="t" r="r" b="b"/>
            <a:pathLst>
              <a:path w="7619" h="114300">
                <a:moveTo>
                  <a:pt x="0" y="114300"/>
                </a:moveTo>
                <a:lnTo>
                  <a:pt x="0" y="0"/>
                </a:lnTo>
              </a:path>
              <a:path w="7619" h="114300">
                <a:moveTo>
                  <a:pt x="7619" y="114300"/>
                </a:moveTo>
                <a:lnTo>
                  <a:pt x="7619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14" name="object 14"/>
          <p:cNvSpPr/>
          <p:nvPr/>
        </p:nvSpPr>
        <p:spPr>
          <a:xfrm>
            <a:off x="3323143" y="432521"/>
            <a:ext cx="0" cy="58449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15" name="object 15"/>
          <p:cNvSpPr txBox="1"/>
          <p:nvPr/>
        </p:nvSpPr>
        <p:spPr>
          <a:xfrm>
            <a:off x="3458874" y="422130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34945" y="432521"/>
            <a:ext cx="3897" cy="58449"/>
          </a:xfrm>
          <a:custGeom>
            <a:avLst/>
            <a:gdLst/>
            <a:ahLst/>
            <a:cxnLst/>
            <a:rect l="l" t="t" r="r" b="b"/>
            <a:pathLst>
              <a:path w="7619" h="114300">
                <a:moveTo>
                  <a:pt x="0" y="114300"/>
                </a:moveTo>
                <a:lnTo>
                  <a:pt x="0" y="0"/>
                </a:lnTo>
              </a:path>
              <a:path w="7619" h="114300">
                <a:moveTo>
                  <a:pt x="7619" y="114300"/>
                </a:moveTo>
                <a:lnTo>
                  <a:pt x="7619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17" name="object 17"/>
          <p:cNvSpPr txBox="1"/>
          <p:nvPr/>
        </p:nvSpPr>
        <p:spPr>
          <a:xfrm>
            <a:off x="3916723" y="422130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73948" y="432521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19" name="object 19"/>
          <p:cNvSpPr txBox="1"/>
          <p:nvPr/>
        </p:nvSpPr>
        <p:spPr>
          <a:xfrm>
            <a:off x="4329762" y="422130"/>
            <a:ext cx="153266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2%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-3" dirty="0">
                <a:latin typeface="Calibri"/>
                <a:cs typeface="Calibri"/>
              </a:rPr>
              <a:t>(1)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57088" y="432521"/>
            <a:ext cx="3897" cy="116898"/>
          </a:xfrm>
          <a:custGeom>
            <a:avLst/>
            <a:gdLst/>
            <a:ahLst/>
            <a:cxnLst/>
            <a:rect l="l" t="t" r="r" b="b"/>
            <a:pathLst>
              <a:path w="7620" h="228600">
                <a:moveTo>
                  <a:pt x="0" y="114300"/>
                </a:moveTo>
                <a:lnTo>
                  <a:pt x="0" y="0"/>
                </a:lnTo>
              </a:path>
              <a:path w="7620" h="228600">
                <a:moveTo>
                  <a:pt x="7620" y="2286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21" name="object 21"/>
          <p:cNvSpPr txBox="1"/>
          <p:nvPr/>
        </p:nvSpPr>
        <p:spPr>
          <a:xfrm>
            <a:off x="4577196" y="422130"/>
            <a:ext cx="321793" cy="126763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R="2598" algn="r">
              <a:spcBef>
                <a:spcPts val="66"/>
              </a:spcBef>
            </a:pPr>
            <a:r>
              <a:rPr sz="384" spc="20" dirty="0">
                <a:latin typeface="Calibri"/>
                <a:cs typeface="Calibri"/>
              </a:rPr>
              <a:t>14%</a:t>
            </a:r>
            <a:r>
              <a:rPr sz="384" spc="31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(6)  </a:t>
            </a:r>
            <a:r>
              <a:rPr sz="384" spc="46" dirty="0">
                <a:latin typeface="Calibri"/>
                <a:cs typeface="Calibri"/>
              </a:rPr>
              <a:t> </a:t>
            </a:r>
            <a:r>
              <a:rPr sz="384" spc="31" dirty="0">
                <a:latin typeface="Calibri"/>
                <a:cs typeface="Calibri"/>
              </a:rPr>
              <a:t>28%</a:t>
            </a:r>
            <a:endParaRPr sz="384">
              <a:latin typeface="Calibri"/>
              <a:cs typeface="Calibri"/>
            </a:endParaRPr>
          </a:p>
          <a:p>
            <a:pPr marR="7468" algn="r"/>
            <a:r>
              <a:rPr sz="384" spc="3" dirty="0">
                <a:latin typeface="Calibri"/>
                <a:cs typeface="Calibri"/>
              </a:rPr>
              <a:t>(12)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932434" y="432521"/>
            <a:ext cx="3897" cy="116898"/>
          </a:xfrm>
          <a:custGeom>
            <a:avLst/>
            <a:gdLst/>
            <a:ahLst/>
            <a:cxnLst/>
            <a:rect l="l" t="t" r="r" b="b"/>
            <a:pathLst>
              <a:path w="7620" h="228600">
                <a:moveTo>
                  <a:pt x="0" y="228600"/>
                </a:moveTo>
                <a:lnTo>
                  <a:pt x="0" y="0"/>
                </a:lnTo>
              </a:path>
              <a:path w="7620" h="2286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23" name="object 23"/>
          <p:cNvSpPr/>
          <p:nvPr/>
        </p:nvSpPr>
        <p:spPr>
          <a:xfrm>
            <a:off x="5240265" y="432521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24" name="object 24"/>
          <p:cNvSpPr txBox="1"/>
          <p:nvPr/>
        </p:nvSpPr>
        <p:spPr>
          <a:xfrm>
            <a:off x="4984389" y="422130"/>
            <a:ext cx="207818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1" dirty="0">
                <a:latin typeface="Calibri"/>
                <a:cs typeface="Calibri"/>
              </a:rPr>
              <a:t>44%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3" dirty="0">
                <a:latin typeface="Calibri"/>
                <a:cs typeface="Calibri"/>
              </a:rPr>
              <a:t>(19)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54577" y="432521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26" name="object 26"/>
          <p:cNvSpPr txBox="1"/>
          <p:nvPr/>
        </p:nvSpPr>
        <p:spPr>
          <a:xfrm>
            <a:off x="5272736" y="422130"/>
            <a:ext cx="153266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7%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-3" dirty="0">
                <a:latin typeface="Calibri"/>
                <a:cs typeface="Calibri"/>
              </a:rPr>
              <a:t>(3)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746821" y="432521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28" name="object 28"/>
          <p:cNvSpPr txBox="1"/>
          <p:nvPr/>
        </p:nvSpPr>
        <p:spPr>
          <a:xfrm>
            <a:off x="5524067" y="422130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5%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(2)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97553" y="432521"/>
            <a:ext cx="0" cy="58449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30" name="object 30"/>
          <p:cNvSpPr txBox="1"/>
          <p:nvPr/>
        </p:nvSpPr>
        <p:spPr>
          <a:xfrm>
            <a:off x="5995554" y="422130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14625" y="67541"/>
            <a:ext cx="3627077" cy="339400"/>
          </a:xfrm>
          <a:prstGeom prst="rect">
            <a:avLst/>
          </a:prstGeom>
        </p:spPr>
        <p:txBody>
          <a:bodyPr vert="horz" wrap="square" lIns="0" tIns="12014" rIns="0" bIns="0" rtlCol="0">
            <a:spAutoFit/>
          </a:bodyPr>
          <a:lstStyle/>
          <a:p>
            <a:pPr marL="6495" marR="2598">
              <a:lnSpc>
                <a:spcPts val="521"/>
              </a:lnSpc>
              <a:spcBef>
                <a:spcPts val="95"/>
              </a:spcBef>
            </a:pPr>
            <a:r>
              <a:rPr sz="460" spc="15" dirty="0">
                <a:latin typeface="Calibri"/>
                <a:cs typeface="Calibri"/>
              </a:rPr>
              <a:t>The</a:t>
            </a:r>
            <a:r>
              <a:rPr sz="460" spc="10" dirty="0">
                <a:latin typeface="Calibri"/>
                <a:cs typeface="Calibri"/>
              </a:rPr>
              <a:t> </a:t>
            </a:r>
            <a:r>
              <a:rPr sz="460" spc="23" dirty="0">
                <a:latin typeface="Calibri"/>
                <a:cs typeface="Calibri"/>
              </a:rPr>
              <a:t>Language</a:t>
            </a:r>
            <a:r>
              <a:rPr sz="460" spc="10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and</a:t>
            </a:r>
            <a:r>
              <a:rPr sz="460" spc="-18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Literacy</a:t>
            </a:r>
            <a:r>
              <a:rPr sz="460" spc="-8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domains</a:t>
            </a:r>
            <a:r>
              <a:rPr sz="460" spc="15" dirty="0">
                <a:latin typeface="Calibri"/>
                <a:cs typeface="Calibri"/>
              </a:rPr>
              <a:t> </a:t>
            </a:r>
            <a:r>
              <a:rPr sz="460" spc="23" dirty="0">
                <a:latin typeface="Calibri"/>
                <a:cs typeface="Calibri"/>
              </a:rPr>
              <a:t>assess</a:t>
            </a:r>
            <a:r>
              <a:rPr sz="460" spc="13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the </a:t>
            </a:r>
            <a:r>
              <a:rPr sz="460" spc="15" dirty="0">
                <a:latin typeface="Calibri"/>
                <a:cs typeface="Calibri"/>
              </a:rPr>
              <a:t>progress </a:t>
            </a:r>
            <a:r>
              <a:rPr sz="460" spc="13" dirty="0">
                <a:latin typeface="Calibri"/>
                <a:cs typeface="Calibri"/>
              </a:rPr>
              <a:t>of</a:t>
            </a:r>
            <a:r>
              <a:rPr sz="460" spc="43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all</a:t>
            </a:r>
            <a:r>
              <a:rPr sz="460" spc="-36" dirty="0">
                <a:latin typeface="Calibri"/>
                <a:cs typeface="Calibri"/>
              </a:rPr>
              <a:t> </a:t>
            </a:r>
            <a:r>
              <a:rPr sz="460" dirty="0">
                <a:latin typeface="Calibri"/>
                <a:cs typeface="Calibri"/>
              </a:rPr>
              <a:t>children</a:t>
            </a:r>
            <a:r>
              <a:rPr sz="460" spc="-15" dirty="0">
                <a:latin typeface="Calibri"/>
                <a:cs typeface="Calibri"/>
              </a:rPr>
              <a:t> </a:t>
            </a:r>
            <a:r>
              <a:rPr sz="460" spc="-5" dirty="0">
                <a:latin typeface="Calibri"/>
                <a:cs typeface="Calibri"/>
              </a:rPr>
              <a:t>in</a:t>
            </a:r>
            <a:r>
              <a:rPr sz="460" spc="-15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developing</a:t>
            </a:r>
            <a:r>
              <a:rPr sz="460" spc="38" dirty="0">
                <a:latin typeface="Calibri"/>
                <a:cs typeface="Calibri"/>
              </a:rPr>
              <a:t> </a:t>
            </a:r>
            <a:r>
              <a:rPr sz="460" spc="15" dirty="0">
                <a:latin typeface="Calibri"/>
                <a:cs typeface="Calibri"/>
              </a:rPr>
              <a:t>foundational</a:t>
            </a:r>
            <a:r>
              <a:rPr sz="460" spc="-36" dirty="0">
                <a:latin typeface="Calibri"/>
                <a:cs typeface="Calibri"/>
              </a:rPr>
              <a:t> </a:t>
            </a:r>
            <a:r>
              <a:rPr sz="460" spc="18" dirty="0">
                <a:latin typeface="Calibri"/>
                <a:cs typeface="Calibri"/>
              </a:rPr>
              <a:t>language</a:t>
            </a:r>
            <a:r>
              <a:rPr sz="460" spc="13" dirty="0">
                <a:latin typeface="Calibri"/>
                <a:cs typeface="Calibri"/>
              </a:rPr>
              <a:t> and</a:t>
            </a:r>
            <a:r>
              <a:rPr sz="460" spc="-18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literacy</a:t>
            </a:r>
            <a:r>
              <a:rPr sz="460" spc="-8" dirty="0">
                <a:latin typeface="Calibri"/>
                <a:cs typeface="Calibri"/>
              </a:rPr>
              <a:t> </a:t>
            </a:r>
            <a:r>
              <a:rPr sz="460" spc="3" dirty="0">
                <a:latin typeface="Calibri"/>
                <a:cs typeface="Calibri"/>
              </a:rPr>
              <a:t>skills.</a:t>
            </a:r>
            <a:r>
              <a:rPr sz="460" dirty="0">
                <a:latin typeface="Calibri"/>
                <a:cs typeface="Calibri"/>
              </a:rPr>
              <a:t> </a:t>
            </a:r>
            <a:r>
              <a:rPr sz="460" spc="18" dirty="0">
                <a:latin typeface="Calibri"/>
                <a:cs typeface="Calibri"/>
              </a:rPr>
              <a:t>These</a:t>
            </a:r>
            <a:r>
              <a:rPr sz="460" spc="10" dirty="0">
                <a:latin typeface="Calibri"/>
                <a:cs typeface="Calibri"/>
              </a:rPr>
              <a:t> </a:t>
            </a:r>
            <a:r>
              <a:rPr sz="460" dirty="0">
                <a:latin typeface="Calibri"/>
                <a:cs typeface="Calibri"/>
              </a:rPr>
              <a:t>skills</a:t>
            </a:r>
            <a:r>
              <a:rPr sz="460" spc="15" dirty="0">
                <a:latin typeface="Calibri"/>
                <a:cs typeface="Calibri"/>
              </a:rPr>
              <a:t> can</a:t>
            </a:r>
            <a:r>
              <a:rPr sz="460" spc="-18" dirty="0">
                <a:latin typeface="Calibri"/>
                <a:cs typeface="Calibri"/>
              </a:rPr>
              <a:t> </a:t>
            </a:r>
            <a:r>
              <a:rPr sz="460" dirty="0">
                <a:latin typeface="Calibri"/>
                <a:cs typeface="Calibri"/>
              </a:rPr>
              <a:t>be </a:t>
            </a:r>
            <a:r>
              <a:rPr sz="460" spc="3" dirty="0">
                <a:latin typeface="Calibri"/>
                <a:cs typeface="Calibri"/>
              </a:rPr>
              <a:t> </a:t>
            </a:r>
            <a:r>
              <a:rPr sz="460" spc="18" dirty="0">
                <a:latin typeface="Calibri"/>
                <a:cs typeface="Calibri"/>
              </a:rPr>
              <a:t>demonstrated</a:t>
            </a:r>
            <a:r>
              <a:rPr sz="460" spc="-23" dirty="0">
                <a:latin typeface="Calibri"/>
                <a:cs typeface="Calibri"/>
              </a:rPr>
              <a:t> </a:t>
            </a:r>
            <a:r>
              <a:rPr sz="460" spc="-5" dirty="0">
                <a:latin typeface="Calibri"/>
                <a:cs typeface="Calibri"/>
              </a:rPr>
              <a:t>in</a:t>
            </a:r>
            <a:r>
              <a:rPr sz="460" spc="-23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any</a:t>
            </a:r>
            <a:r>
              <a:rPr sz="460" spc="-13" dirty="0">
                <a:latin typeface="Calibri"/>
                <a:cs typeface="Calibri"/>
              </a:rPr>
              <a:t> </a:t>
            </a:r>
            <a:r>
              <a:rPr sz="460" spc="18" dirty="0">
                <a:latin typeface="Calibri"/>
                <a:cs typeface="Calibri"/>
              </a:rPr>
              <a:t>language</a:t>
            </a:r>
            <a:r>
              <a:rPr sz="460" spc="5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and</a:t>
            </a:r>
            <a:r>
              <a:rPr sz="460" spc="-23" dirty="0">
                <a:latin typeface="Calibri"/>
                <a:cs typeface="Calibri"/>
              </a:rPr>
              <a:t> </a:t>
            </a:r>
            <a:r>
              <a:rPr sz="460" spc="-5" dirty="0">
                <a:latin typeface="Calibri"/>
                <a:cs typeface="Calibri"/>
              </a:rPr>
              <a:t>in</a:t>
            </a:r>
            <a:r>
              <a:rPr sz="460" spc="-20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any</a:t>
            </a:r>
            <a:r>
              <a:rPr sz="460" spc="-13" dirty="0">
                <a:latin typeface="Calibri"/>
                <a:cs typeface="Calibri"/>
              </a:rPr>
              <a:t> </a:t>
            </a:r>
            <a:r>
              <a:rPr sz="460" spc="15" dirty="0">
                <a:latin typeface="Calibri"/>
                <a:cs typeface="Calibri"/>
              </a:rPr>
              <a:t>mode</a:t>
            </a:r>
            <a:r>
              <a:rPr sz="460" spc="5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of</a:t>
            </a:r>
            <a:r>
              <a:rPr sz="460" spc="36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communication.</a:t>
            </a:r>
            <a:endParaRPr sz="460">
              <a:latin typeface="Calibri"/>
              <a:cs typeface="Calibri"/>
            </a:endParaRPr>
          </a:p>
          <a:p>
            <a:pPr>
              <a:spcBef>
                <a:spcPts val="8"/>
              </a:spcBef>
            </a:pPr>
            <a:endParaRPr sz="460">
              <a:latin typeface="Calibri"/>
              <a:cs typeface="Calibri"/>
            </a:endParaRPr>
          </a:p>
          <a:p>
            <a:pPr marL="6495">
              <a:lnSpc>
                <a:spcPts val="537"/>
              </a:lnSpc>
            </a:pPr>
            <a:r>
              <a:rPr sz="460" b="1" spc="31" dirty="0">
                <a:latin typeface="Calibri"/>
                <a:cs typeface="Calibri"/>
              </a:rPr>
              <a:t>F</a:t>
            </a:r>
            <a:r>
              <a:rPr sz="460" b="1" spc="15" dirty="0">
                <a:latin typeface="Calibri"/>
                <a:cs typeface="Calibri"/>
              </a:rPr>
              <a:t>a</a:t>
            </a:r>
            <a:r>
              <a:rPr sz="460" b="1" spc="8" dirty="0">
                <a:latin typeface="Calibri"/>
                <a:cs typeface="Calibri"/>
              </a:rPr>
              <a:t>l</a:t>
            </a:r>
            <a:r>
              <a:rPr sz="460" b="1" spc="18" dirty="0">
                <a:latin typeface="Calibri"/>
                <a:cs typeface="Calibri"/>
              </a:rPr>
              <a:t>l</a:t>
            </a:r>
            <a:r>
              <a:rPr sz="460" b="1" spc="-23" dirty="0">
                <a:latin typeface="Calibri"/>
                <a:cs typeface="Calibri"/>
              </a:rPr>
              <a:t> </a:t>
            </a:r>
            <a:r>
              <a:rPr sz="460" b="1" spc="41" dirty="0">
                <a:latin typeface="Calibri"/>
                <a:cs typeface="Calibri"/>
              </a:rPr>
              <a:t>202</a:t>
            </a:r>
            <a:r>
              <a:rPr sz="460" b="1" spc="8" dirty="0">
                <a:latin typeface="Calibri"/>
                <a:cs typeface="Calibri"/>
              </a:rPr>
              <a:t>1</a:t>
            </a:r>
            <a:endParaRPr sz="460">
              <a:latin typeface="Calibri"/>
              <a:cs typeface="Calibri"/>
            </a:endParaRPr>
          </a:p>
          <a:p>
            <a:pPr marL="6495">
              <a:lnSpc>
                <a:spcPts val="537"/>
              </a:lnSpc>
            </a:pPr>
            <a:r>
              <a:rPr sz="460" spc="3" dirty="0">
                <a:latin typeface="Calibri"/>
                <a:cs typeface="Calibri"/>
              </a:rPr>
              <a:t>(n=43)</a:t>
            </a:r>
            <a:endParaRPr sz="46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321195" y="288348"/>
            <a:ext cx="432521" cy="116898"/>
            <a:chOff x="1440180" y="563880"/>
            <a:chExt cx="845819" cy="228600"/>
          </a:xfrm>
        </p:grpSpPr>
        <p:sp>
          <p:nvSpPr>
            <p:cNvPr id="33" name="object 33"/>
            <p:cNvSpPr/>
            <p:nvPr/>
          </p:nvSpPr>
          <p:spPr>
            <a:xfrm>
              <a:off x="1440180" y="563880"/>
              <a:ext cx="845819" cy="228600"/>
            </a:xfrm>
            <a:custGeom>
              <a:avLst/>
              <a:gdLst/>
              <a:ahLst/>
              <a:cxnLst/>
              <a:rect l="l" t="t" r="r" b="b"/>
              <a:pathLst>
                <a:path w="845819" h="228600">
                  <a:moveTo>
                    <a:pt x="84582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845820" y="0"/>
                  </a:lnTo>
                  <a:lnTo>
                    <a:pt x="845820" y="228600"/>
                  </a:lnTo>
                  <a:close/>
                </a:path>
              </a:pathLst>
            </a:custGeom>
            <a:solidFill>
              <a:srgbClr val="FDE4BA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34" name="object 34"/>
            <p:cNvSpPr/>
            <p:nvPr/>
          </p:nvSpPr>
          <p:spPr>
            <a:xfrm>
              <a:off x="1443990" y="56388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16"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5748770" y="288348"/>
            <a:ext cx="650731" cy="116898"/>
            <a:chOff x="6187440" y="563880"/>
            <a:chExt cx="1272540" cy="228600"/>
          </a:xfrm>
        </p:grpSpPr>
        <p:sp>
          <p:nvSpPr>
            <p:cNvPr id="36" name="object 36"/>
            <p:cNvSpPr/>
            <p:nvPr/>
          </p:nvSpPr>
          <p:spPr>
            <a:xfrm>
              <a:off x="6187440" y="563880"/>
              <a:ext cx="1272540" cy="228600"/>
            </a:xfrm>
            <a:custGeom>
              <a:avLst/>
              <a:gdLst/>
              <a:ahLst/>
              <a:cxnLst/>
              <a:rect l="l" t="t" r="r" b="b"/>
              <a:pathLst>
                <a:path w="1272540" h="228600">
                  <a:moveTo>
                    <a:pt x="127254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1272540" y="0"/>
                  </a:lnTo>
                  <a:lnTo>
                    <a:pt x="1272540" y="228600"/>
                  </a:lnTo>
                  <a:close/>
                </a:path>
              </a:pathLst>
            </a:custGeom>
            <a:solidFill>
              <a:srgbClr val="E6E0EE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37" name="object 37"/>
            <p:cNvSpPr/>
            <p:nvPr/>
          </p:nvSpPr>
          <p:spPr>
            <a:xfrm>
              <a:off x="7456169" y="56388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16"/>
            </a:p>
          </p:txBody>
        </p:sp>
      </p:grp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3749819" y="284451"/>
          <a:ext cx="1995055" cy="1168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3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22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68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FDD3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DBE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B8DD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8AC6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DBE4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DBE4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B8CC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8AA9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object 39"/>
          <p:cNvSpPr/>
          <p:nvPr/>
        </p:nvSpPr>
        <p:spPr>
          <a:xfrm>
            <a:off x="4250531" y="935182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40" name="object 40"/>
          <p:cNvSpPr/>
          <p:nvPr/>
        </p:nvSpPr>
        <p:spPr>
          <a:xfrm>
            <a:off x="3323143" y="935182"/>
            <a:ext cx="0" cy="58449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41" name="object 41"/>
          <p:cNvSpPr txBox="1"/>
          <p:nvPr/>
        </p:nvSpPr>
        <p:spPr>
          <a:xfrm>
            <a:off x="3708255" y="924791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675259" y="935182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19" y="114300"/>
                </a:moveTo>
                <a:lnTo>
                  <a:pt x="7619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43" name="object 43"/>
          <p:cNvSpPr txBox="1"/>
          <p:nvPr/>
        </p:nvSpPr>
        <p:spPr>
          <a:xfrm>
            <a:off x="4360935" y="924791"/>
            <a:ext cx="207818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1" dirty="0">
                <a:latin typeface="Calibri"/>
                <a:cs typeface="Calibri"/>
              </a:rPr>
              <a:t>27%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3" dirty="0">
                <a:latin typeface="Calibri"/>
                <a:cs typeface="Calibri"/>
              </a:rPr>
              <a:t>(12)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944124" y="935182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45" name="object 45"/>
          <p:cNvSpPr txBox="1"/>
          <p:nvPr/>
        </p:nvSpPr>
        <p:spPr>
          <a:xfrm>
            <a:off x="4709679" y="924791"/>
            <a:ext cx="203922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1" dirty="0">
                <a:latin typeface="Calibri"/>
                <a:cs typeface="Calibri"/>
              </a:rPr>
              <a:t>25%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-5" dirty="0">
                <a:latin typeface="Calibri"/>
                <a:cs typeface="Calibri"/>
              </a:rPr>
              <a:t>(11)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240265" y="935182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47" name="object 47"/>
          <p:cNvSpPr txBox="1"/>
          <p:nvPr/>
        </p:nvSpPr>
        <p:spPr>
          <a:xfrm>
            <a:off x="4990234" y="924791"/>
            <a:ext cx="207818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1" dirty="0">
                <a:latin typeface="Calibri"/>
                <a:cs typeface="Calibri"/>
              </a:rPr>
              <a:t>27%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3" dirty="0">
                <a:latin typeface="Calibri"/>
                <a:cs typeface="Calibri"/>
              </a:rPr>
              <a:t>(12)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516923" y="935182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19" y="114300"/>
                </a:moveTo>
                <a:lnTo>
                  <a:pt x="7619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49" name="object 49"/>
          <p:cNvSpPr txBox="1"/>
          <p:nvPr/>
        </p:nvSpPr>
        <p:spPr>
          <a:xfrm>
            <a:off x="5290272" y="924791"/>
            <a:ext cx="180542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20" dirty="0">
                <a:latin typeface="Calibri"/>
                <a:cs typeface="Calibri"/>
              </a:rPr>
              <a:t>21%</a:t>
            </a:r>
            <a:r>
              <a:rPr sz="384" spc="10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(9)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801374" y="935182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51" name="object 51"/>
          <p:cNvSpPr txBox="1"/>
          <p:nvPr/>
        </p:nvSpPr>
        <p:spPr>
          <a:xfrm>
            <a:off x="5582516" y="924791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397553" y="935182"/>
            <a:ext cx="0" cy="58449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53" name="object 53"/>
          <p:cNvSpPr txBox="1"/>
          <p:nvPr/>
        </p:nvSpPr>
        <p:spPr>
          <a:xfrm>
            <a:off x="6022830" y="924791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321194" y="791008"/>
            <a:ext cx="931285" cy="116898"/>
            <a:chOff x="1440180" y="1546860"/>
            <a:chExt cx="1821180" cy="228600"/>
          </a:xfrm>
        </p:grpSpPr>
        <p:sp>
          <p:nvSpPr>
            <p:cNvPr id="55" name="object 55"/>
            <p:cNvSpPr/>
            <p:nvPr/>
          </p:nvSpPr>
          <p:spPr>
            <a:xfrm>
              <a:off x="1440180" y="1546860"/>
              <a:ext cx="1821180" cy="228600"/>
            </a:xfrm>
            <a:custGeom>
              <a:avLst/>
              <a:gdLst/>
              <a:ahLst/>
              <a:cxnLst/>
              <a:rect l="l" t="t" r="r" b="b"/>
              <a:pathLst>
                <a:path w="1821179" h="228600">
                  <a:moveTo>
                    <a:pt x="182118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1821180" y="0"/>
                  </a:lnTo>
                  <a:lnTo>
                    <a:pt x="1821180" y="22860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56" name="object 56"/>
            <p:cNvSpPr/>
            <p:nvPr/>
          </p:nvSpPr>
          <p:spPr>
            <a:xfrm>
              <a:off x="1443990" y="154686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16"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5803323" y="791008"/>
            <a:ext cx="596178" cy="116898"/>
            <a:chOff x="6294120" y="1546860"/>
            <a:chExt cx="1165860" cy="228600"/>
          </a:xfrm>
        </p:grpSpPr>
        <p:sp>
          <p:nvSpPr>
            <p:cNvPr id="58" name="object 58"/>
            <p:cNvSpPr/>
            <p:nvPr/>
          </p:nvSpPr>
          <p:spPr>
            <a:xfrm>
              <a:off x="6294120" y="1546860"/>
              <a:ext cx="1165860" cy="228600"/>
            </a:xfrm>
            <a:custGeom>
              <a:avLst/>
              <a:gdLst/>
              <a:ahLst/>
              <a:cxnLst/>
              <a:rect l="l" t="t" r="r" b="b"/>
              <a:pathLst>
                <a:path w="1165859" h="228600">
                  <a:moveTo>
                    <a:pt x="116586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1165860" y="0"/>
                  </a:lnTo>
                  <a:lnTo>
                    <a:pt x="1165860" y="228600"/>
                  </a:lnTo>
                  <a:close/>
                </a:path>
              </a:pathLst>
            </a:custGeom>
            <a:solidFill>
              <a:srgbClr val="E6E0EE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59" name="object 59"/>
            <p:cNvSpPr/>
            <p:nvPr/>
          </p:nvSpPr>
          <p:spPr>
            <a:xfrm>
              <a:off x="7456169" y="154686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16"/>
            </a:p>
          </p:txBody>
        </p:sp>
      </p:grpSp>
      <p:graphicFrame>
        <p:nvGraphicFramePr>
          <p:cNvPr id="60" name="object 60"/>
          <p:cNvGraphicFramePr>
            <a:graphicFrameLocks noGrp="1"/>
          </p:cNvGraphicFramePr>
          <p:nvPr/>
        </p:nvGraphicFramePr>
        <p:xfrm>
          <a:off x="4248583" y="787111"/>
          <a:ext cx="1550841" cy="1168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6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4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68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B8DD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8AC6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8AC6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DBE4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B8CC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8AA9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" name="object 61"/>
          <p:cNvSpPr/>
          <p:nvPr/>
        </p:nvSpPr>
        <p:spPr>
          <a:xfrm>
            <a:off x="3323143" y="1589809"/>
            <a:ext cx="0" cy="58449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62" name="object 62"/>
          <p:cNvSpPr txBox="1"/>
          <p:nvPr/>
        </p:nvSpPr>
        <p:spPr>
          <a:xfrm>
            <a:off x="3480305" y="1579418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340153" y="1589809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64" name="object 64"/>
          <p:cNvSpPr/>
          <p:nvPr/>
        </p:nvSpPr>
        <p:spPr>
          <a:xfrm>
            <a:off x="5010366" y="1589809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65" name="object 65"/>
          <p:cNvSpPr/>
          <p:nvPr/>
        </p:nvSpPr>
        <p:spPr>
          <a:xfrm>
            <a:off x="6397553" y="1589809"/>
            <a:ext cx="0" cy="58449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grpSp>
        <p:nvGrpSpPr>
          <p:cNvPr id="66" name="object 66"/>
          <p:cNvGrpSpPr/>
          <p:nvPr/>
        </p:nvGrpSpPr>
        <p:grpSpPr>
          <a:xfrm>
            <a:off x="3321194" y="1445635"/>
            <a:ext cx="475384" cy="116898"/>
            <a:chOff x="1440180" y="2827020"/>
            <a:chExt cx="929640" cy="228600"/>
          </a:xfrm>
        </p:grpSpPr>
        <p:sp>
          <p:nvSpPr>
            <p:cNvPr id="67" name="object 67"/>
            <p:cNvSpPr/>
            <p:nvPr/>
          </p:nvSpPr>
          <p:spPr>
            <a:xfrm>
              <a:off x="1440180" y="2827020"/>
              <a:ext cx="929640" cy="228600"/>
            </a:xfrm>
            <a:custGeom>
              <a:avLst/>
              <a:gdLst/>
              <a:ahLst/>
              <a:cxnLst/>
              <a:rect l="l" t="t" r="r" b="b"/>
              <a:pathLst>
                <a:path w="929639" h="228600">
                  <a:moveTo>
                    <a:pt x="92964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929640" y="0"/>
                  </a:lnTo>
                  <a:lnTo>
                    <a:pt x="929640" y="228600"/>
                  </a:lnTo>
                  <a:close/>
                </a:path>
              </a:pathLst>
            </a:custGeom>
            <a:solidFill>
              <a:srgbClr val="FDE4BA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68" name="object 68"/>
            <p:cNvSpPr/>
            <p:nvPr/>
          </p:nvSpPr>
          <p:spPr>
            <a:xfrm>
              <a:off x="1443990" y="282702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16"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5783840" y="1445635"/>
            <a:ext cx="615661" cy="116898"/>
            <a:chOff x="6256020" y="2827020"/>
            <a:chExt cx="1203960" cy="228600"/>
          </a:xfrm>
        </p:grpSpPr>
        <p:sp>
          <p:nvSpPr>
            <p:cNvPr id="70" name="object 70"/>
            <p:cNvSpPr/>
            <p:nvPr/>
          </p:nvSpPr>
          <p:spPr>
            <a:xfrm>
              <a:off x="6256020" y="2827020"/>
              <a:ext cx="1203960" cy="228600"/>
            </a:xfrm>
            <a:custGeom>
              <a:avLst/>
              <a:gdLst/>
              <a:ahLst/>
              <a:cxnLst/>
              <a:rect l="l" t="t" r="r" b="b"/>
              <a:pathLst>
                <a:path w="1203959" h="228600">
                  <a:moveTo>
                    <a:pt x="120396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1203960" y="0"/>
                  </a:lnTo>
                  <a:lnTo>
                    <a:pt x="1203960" y="228600"/>
                  </a:lnTo>
                  <a:close/>
                </a:path>
              </a:pathLst>
            </a:custGeom>
            <a:solidFill>
              <a:srgbClr val="E6E0EE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71" name="object 71"/>
            <p:cNvSpPr/>
            <p:nvPr/>
          </p:nvSpPr>
          <p:spPr>
            <a:xfrm>
              <a:off x="7456169" y="282702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16"/>
            </a:p>
          </p:txBody>
        </p:sp>
      </p:grpSp>
      <p:graphicFrame>
        <p:nvGraphicFramePr>
          <p:cNvPr id="72" name="object 72"/>
          <p:cNvGraphicFramePr>
            <a:graphicFrameLocks noGrp="1"/>
          </p:cNvGraphicFramePr>
          <p:nvPr/>
        </p:nvGraphicFramePr>
        <p:xfrm>
          <a:off x="3792682" y="1441739"/>
          <a:ext cx="1990181" cy="447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9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8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6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89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71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503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1689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FDD3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DBE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8AC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DBE4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B8CC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8AA9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00">
                <a:tc>
                  <a:txBody>
                    <a:bodyPr/>
                    <a:lstStyle/>
                    <a:p>
                      <a:pPr marR="8255" algn="r">
                        <a:lnSpc>
                          <a:spcPts val="830"/>
                        </a:lnSpc>
                        <a:spcBef>
                          <a:spcPts val="390"/>
                        </a:spcBef>
                      </a:pPr>
                      <a:r>
                        <a:rPr sz="400" spc="70" dirty="0">
                          <a:latin typeface="Calibri"/>
                          <a:cs typeface="Calibri"/>
                        </a:rPr>
                        <a:t>0%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25328" marB="0"/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ts val="830"/>
                        </a:lnSpc>
                        <a:spcBef>
                          <a:spcPts val="390"/>
                        </a:spcBef>
                      </a:pPr>
                      <a:r>
                        <a:rPr sz="400" spc="15" dirty="0">
                          <a:latin typeface="Calibri"/>
                          <a:cs typeface="Calibri"/>
                        </a:rPr>
                        <a:t>(0)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25328" marB="0"/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ts val="830"/>
                        </a:lnSpc>
                        <a:spcBef>
                          <a:spcPts val="390"/>
                        </a:spcBef>
                      </a:pPr>
                      <a:r>
                        <a:rPr sz="400" spc="-3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%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25328" marB="0"/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ts val="830"/>
                        </a:lnSpc>
                        <a:spcBef>
                          <a:spcPts val="390"/>
                        </a:spcBef>
                      </a:pPr>
                      <a:r>
                        <a:rPr sz="400" spc="15" dirty="0">
                          <a:latin typeface="Calibri"/>
                          <a:cs typeface="Calibri"/>
                        </a:rPr>
                        <a:t>(7)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25328" marB="0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830"/>
                        </a:lnSpc>
                        <a:spcBef>
                          <a:spcPts val="390"/>
                        </a:spcBef>
                      </a:pPr>
                      <a:r>
                        <a:rPr sz="400" spc="-3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400" spc="3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%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25328" marB="0"/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ts val="830"/>
                        </a:lnSpc>
                        <a:spcBef>
                          <a:spcPts val="390"/>
                        </a:spcBef>
                      </a:pPr>
                      <a:r>
                        <a:rPr sz="400" spc="20" dirty="0">
                          <a:latin typeface="Calibri"/>
                          <a:cs typeface="Calibri"/>
                        </a:rPr>
                        <a:t>(42)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25328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830"/>
                        </a:lnSpc>
                        <a:spcBef>
                          <a:spcPts val="390"/>
                        </a:spcBef>
                      </a:pPr>
                      <a:r>
                        <a:rPr sz="400" spc="30" dirty="0">
                          <a:latin typeface="Calibri"/>
                          <a:cs typeface="Calibri"/>
                        </a:rPr>
                        <a:t>29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%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25328" marB="0"/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ts val="830"/>
                        </a:lnSpc>
                        <a:spcBef>
                          <a:spcPts val="390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400" spc="30" dirty="0">
                          <a:latin typeface="Calibri"/>
                          <a:cs typeface="Calibri"/>
                        </a:rPr>
                        <a:t>66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)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25328" marB="0">
                    <a:lnR w="19050">
                      <a:solidFill>
                        <a:srgbClr val="FEFEF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830"/>
                        </a:lnSpc>
                        <a:spcBef>
                          <a:spcPts val="390"/>
                        </a:spcBef>
                      </a:pPr>
                      <a:r>
                        <a:rPr sz="400" spc="-30" dirty="0">
                          <a:latin typeface="Calibri"/>
                          <a:cs typeface="Calibri"/>
                        </a:rPr>
                        <a:t>33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%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25328" marB="0">
                    <a:lnL w="19050">
                      <a:solidFill>
                        <a:srgbClr val="FEFEF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ts val="830"/>
                        </a:lnSpc>
                        <a:spcBef>
                          <a:spcPts val="390"/>
                        </a:spcBef>
                      </a:pPr>
                      <a:r>
                        <a:rPr sz="400" spc="20" dirty="0">
                          <a:latin typeface="Calibri"/>
                          <a:cs typeface="Calibri"/>
                        </a:rPr>
                        <a:t>(75)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25328" marB="0"/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830"/>
                        </a:lnSpc>
                        <a:spcBef>
                          <a:spcPts val="390"/>
                        </a:spcBef>
                      </a:pPr>
                      <a:r>
                        <a:rPr sz="400" spc="-3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400" spc="3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%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25328" marB="0"/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ts val="830"/>
                        </a:lnSpc>
                        <a:spcBef>
                          <a:spcPts val="390"/>
                        </a:spcBef>
                      </a:pPr>
                      <a:r>
                        <a:rPr sz="400" spc="20" dirty="0">
                          <a:latin typeface="Calibri"/>
                          <a:cs typeface="Calibri"/>
                        </a:rPr>
                        <a:t>(28)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25328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3" name="object 73"/>
          <p:cNvSpPr/>
          <p:nvPr/>
        </p:nvSpPr>
        <p:spPr>
          <a:xfrm>
            <a:off x="4683053" y="1589809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74" name="object 74"/>
          <p:cNvSpPr/>
          <p:nvPr/>
        </p:nvSpPr>
        <p:spPr>
          <a:xfrm>
            <a:off x="5781891" y="1589809"/>
            <a:ext cx="0" cy="58449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75" name="object 75"/>
          <p:cNvSpPr/>
          <p:nvPr/>
        </p:nvSpPr>
        <p:spPr>
          <a:xfrm>
            <a:off x="5474060" y="1589809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76" name="object 76"/>
          <p:cNvSpPr/>
          <p:nvPr/>
        </p:nvSpPr>
        <p:spPr>
          <a:xfrm>
            <a:off x="5785788" y="1589809"/>
            <a:ext cx="0" cy="58449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77" name="object 77"/>
          <p:cNvSpPr txBox="1"/>
          <p:nvPr/>
        </p:nvSpPr>
        <p:spPr>
          <a:xfrm>
            <a:off x="6013089" y="1579418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4%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(8)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714625" y="1029998"/>
            <a:ext cx="3551743" cy="530675"/>
          </a:xfrm>
          <a:prstGeom prst="rect">
            <a:avLst/>
          </a:prstGeom>
        </p:spPr>
        <p:txBody>
          <a:bodyPr vert="horz" wrap="square" lIns="0" tIns="6494" rIns="0" bIns="0" rtlCol="0">
            <a:spAutoFit/>
          </a:bodyPr>
          <a:lstStyle/>
          <a:p>
            <a:pPr marL="181854">
              <a:spcBef>
                <a:spcPts val="51"/>
              </a:spcBef>
            </a:pPr>
            <a:r>
              <a:rPr sz="614" spc="41" dirty="0">
                <a:latin typeface="Calibri"/>
                <a:cs typeface="Calibri"/>
              </a:rPr>
              <a:t>C</a:t>
            </a:r>
            <a:r>
              <a:rPr sz="614" spc="10" dirty="0">
                <a:latin typeface="Calibri"/>
                <a:cs typeface="Calibri"/>
              </a:rPr>
              <a:t>o</a:t>
            </a:r>
            <a:r>
              <a:rPr sz="614" spc="46" dirty="0">
                <a:latin typeface="Calibri"/>
                <a:cs typeface="Calibri"/>
              </a:rPr>
              <a:t>g</a:t>
            </a:r>
            <a:r>
              <a:rPr sz="614" spc="43" dirty="0">
                <a:latin typeface="Calibri"/>
                <a:cs typeface="Calibri"/>
              </a:rPr>
              <a:t>n</a:t>
            </a:r>
            <a:r>
              <a:rPr sz="614" spc="-23" dirty="0">
                <a:latin typeface="Calibri"/>
                <a:cs typeface="Calibri"/>
              </a:rPr>
              <a:t>i</a:t>
            </a:r>
            <a:r>
              <a:rPr sz="614" spc="36" dirty="0">
                <a:latin typeface="Calibri"/>
                <a:cs typeface="Calibri"/>
              </a:rPr>
              <a:t>t</a:t>
            </a:r>
            <a:r>
              <a:rPr sz="614" spc="-23" dirty="0">
                <a:latin typeface="Calibri"/>
                <a:cs typeface="Calibri"/>
              </a:rPr>
              <a:t>i</a:t>
            </a:r>
            <a:r>
              <a:rPr sz="614" spc="10" dirty="0">
                <a:latin typeface="Calibri"/>
                <a:cs typeface="Calibri"/>
              </a:rPr>
              <a:t>o</a:t>
            </a:r>
            <a:r>
              <a:rPr sz="614" spc="43" dirty="0">
                <a:latin typeface="Calibri"/>
                <a:cs typeface="Calibri"/>
              </a:rPr>
              <a:t>n</a:t>
            </a:r>
            <a:r>
              <a:rPr sz="614" spc="-13" dirty="0">
                <a:latin typeface="Calibri"/>
                <a:cs typeface="Calibri"/>
              </a:rPr>
              <a:t>:</a:t>
            </a:r>
            <a:r>
              <a:rPr sz="614" spc="-49" dirty="0">
                <a:latin typeface="Calibri"/>
                <a:cs typeface="Calibri"/>
              </a:rPr>
              <a:t> </a:t>
            </a:r>
            <a:r>
              <a:rPr sz="614" spc="-66" dirty="0">
                <a:latin typeface="Calibri"/>
                <a:cs typeface="Calibri"/>
              </a:rPr>
              <a:t>M</a:t>
            </a:r>
            <a:r>
              <a:rPr sz="614" spc="10" dirty="0">
                <a:latin typeface="Calibri"/>
                <a:cs typeface="Calibri"/>
              </a:rPr>
              <a:t>a</a:t>
            </a:r>
            <a:r>
              <a:rPr sz="614" spc="36" dirty="0">
                <a:latin typeface="Calibri"/>
                <a:cs typeface="Calibri"/>
              </a:rPr>
              <a:t>t</a:t>
            </a:r>
            <a:r>
              <a:rPr sz="614" spc="10" dirty="0">
                <a:latin typeface="Calibri"/>
                <a:cs typeface="Calibri"/>
              </a:rPr>
              <a:t>h</a:t>
            </a:r>
            <a:endParaRPr sz="614">
              <a:latin typeface="Calibri"/>
              <a:cs typeface="Calibri"/>
            </a:endParaRPr>
          </a:p>
          <a:p>
            <a:pPr>
              <a:spcBef>
                <a:spcPts val="28"/>
              </a:spcBef>
            </a:pPr>
            <a:endParaRPr sz="665">
              <a:latin typeface="Calibri"/>
              <a:cs typeface="Calibri"/>
            </a:endParaRPr>
          </a:p>
          <a:p>
            <a:pPr marL="6495" marR="2598">
              <a:lnSpc>
                <a:spcPts val="521"/>
              </a:lnSpc>
            </a:pPr>
            <a:r>
              <a:rPr sz="460" spc="15" dirty="0">
                <a:latin typeface="Calibri"/>
                <a:cs typeface="Calibri"/>
              </a:rPr>
              <a:t>The</a:t>
            </a:r>
            <a:r>
              <a:rPr sz="460" spc="8" dirty="0">
                <a:latin typeface="Calibri"/>
                <a:cs typeface="Calibri"/>
              </a:rPr>
              <a:t> </a:t>
            </a:r>
            <a:r>
              <a:rPr sz="460" spc="-8" dirty="0">
                <a:latin typeface="Calibri"/>
                <a:cs typeface="Calibri"/>
              </a:rPr>
              <a:t>Math</a:t>
            </a:r>
            <a:r>
              <a:rPr sz="460" spc="-13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knowledge </a:t>
            </a:r>
            <a:r>
              <a:rPr sz="460" spc="15" dirty="0">
                <a:latin typeface="Calibri"/>
                <a:cs typeface="Calibri"/>
              </a:rPr>
              <a:t>or</a:t>
            </a:r>
            <a:r>
              <a:rPr sz="460" spc="-18" dirty="0">
                <a:latin typeface="Calibri"/>
                <a:cs typeface="Calibri"/>
              </a:rPr>
              <a:t> </a:t>
            </a:r>
            <a:r>
              <a:rPr sz="460" spc="3" dirty="0">
                <a:latin typeface="Calibri"/>
                <a:cs typeface="Calibri"/>
              </a:rPr>
              <a:t>skill</a:t>
            </a:r>
            <a:r>
              <a:rPr sz="460" spc="-36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areas </a:t>
            </a:r>
            <a:r>
              <a:rPr sz="460" spc="-5" dirty="0">
                <a:latin typeface="Calibri"/>
                <a:cs typeface="Calibri"/>
              </a:rPr>
              <a:t>in</a:t>
            </a:r>
            <a:r>
              <a:rPr sz="460" spc="-15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this</a:t>
            </a:r>
            <a:r>
              <a:rPr sz="460" spc="13" dirty="0">
                <a:latin typeface="Calibri"/>
                <a:cs typeface="Calibri"/>
              </a:rPr>
              <a:t> domain</a:t>
            </a:r>
            <a:r>
              <a:rPr sz="460" spc="-18" dirty="0">
                <a:latin typeface="Calibri"/>
                <a:cs typeface="Calibri"/>
              </a:rPr>
              <a:t> </a:t>
            </a:r>
            <a:r>
              <a:rPr sz="460" spc="-3" dirty="0">
                <a:latin typeface="Calibri"/>
                <a:cs typeface="Calibri"/>
              </a:rPr>
              <a:t>include</a:t>
            </a:r>
            <a:r>
              <a:rPr sz="460" spc="10" dirty="0">
                <a:latin typeface="Calibri"/>
                <a:cs typeface="Calibri"/>
              </a:rPr>
              <a:t> </a:t>
            </a:r>
            <a:r>
              <a:rPr sz="460" spc="15" dirty="0">
                <a:latin typeface="Calibri"/>
                <a:cs typeface="Calibri"/>
              </a:rPr>
              <a:t>spatial</a:t>
            </a:r>
            <a:r>
              <a:rPr sz="460" spc="-36" dirty="0">
                <a:latin typeface="Calibri"/>
                <a:cs typeface="Calibri"/>
              </a:rPr>
              <a:t> </a:t>
            </a:r>
            <a:r>
              <a:rPr sz="460" spc="8" dirty="0">
                <a:latin typeface="Calibri"/>
                <a:cs typeface="Calibri"/>
              </a:rPr>
              <a:t>relationships,</a:t>
            </a:r>
            <a:r>
              <a:rPr sz="460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classification,</a:t>
            </a:r>
            <a:r>
              <a:rPr sz="460" dirty="0">
                <a:latin typeface="Calibri"/>
                <a:cs typeface="Calibri"/>
              </a:rPr>
              <a:t> </a:t>
            </a:r>
            <a:r>
              <a:rPr sz="460" spc="8" dirty="0">
                <a:latin typeface="Calibri"/>
                <a:cs typeface="Calibri"/>
              </a:rPr>
              <a:t>number</a:t>
            </a:r>
            <a:r>
              <a:rPr sz="460" spc="-18" dirty="0">
                <a:latin typeface="Calibri"/>
                <a:cs typeface="Calibri"/>
              </a:rPr>
              <a:t> </a:t>
            </a:r>
            <a:r>
              <a:rPr sz="460" spc="15" dirty="0">
                <a:latin typeface="Calibri"/>
                <a:cs typeface="Calibri"/>
              </a:rPr>
              <a:t>sense</a:t>
            </a:r>
            <a:r>
              <a:rPr sz="460" spc="10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of</a:t>
            </a:r>
            <a:r>
              <a:rPr sz="460" spc="41" dirty="0">
                <a:latin typeface="Calibri"/>
                <a:cs typeface="Calibri"/>
              </a:rPr>
              <a:t> </a:t>
            </a:r>
            <a:r>
              <a:rPr sz="460" spc="8" dirty="0">
                <a:latin typeface="Calibri"/>
                <a:cs typeface="Calibri"/>
              </a:rPr>
              <a:t>quantity,</a:t>
            </a:r>
            <a:r>
              <a:rPr sz="460" dirty="0">
                <a:latin typeface="Calibri"/>
                <a:cs typeface="Calibri"/>
              </a:rPr>
              <a:t> </a:t>
            </a:r>
            <a:r>
              <a:rPr sz="460" spc="8" dirty="0">
                <a:latin typeface="Calibri"/>
                <a:cs typeface="Calibri"/>
              </a:rPr>
              <a:t>number</a:t>
            </a:r>
            <a:r>
              <a:rPr sz="460" spc="-15" dirty="0">
                <a:latin typeface="Calibri"/>
                <a:cs typeface="Calibri"/>
              </a:rPr>
              <a:t> </a:t>
            </a:r>
            <a:r>
              <a:rPr sz="460" spc="15" dirty="0">
                <a:latin typeface="Calibri"/>
                <a:cs typeface="Calibri"/>
              </a:rPr>
              <a:t>sense</a:t>
            </a:r>
            <a:r>
              <a:rPr sz="460" spc="8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of</a:t>
            </a:r>
            <a:r>
              <a:rPr sz="460" spc="43" dirty="0">
                <a:latin typeface="Calibri"/>
                <a:cs typeface="Calibri"/>
              </a:rPr>
              <a:t> </a:t>
            </a:r>
            <a:r>
              <a:rPr sz="460" spc="20" dirty="0">
                <a:latin typeface="Calibri"/>
                <a:cs typeface="Calibri"/>
              </a:rPr>
              <a:t>math </a:t>
            </a:r>
            <a:r>
              <a:rPr sz="460" spc="23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operations,</a:t>
            </a:r>
            <a:r>
              <a:rPr sz="460" spc="-8" dirty="0">
                <a:latin typeface="Calibri"/>
                <a:cs typeface="Calibri"/>
              </a:rPr>
              <a:t> </a:t>
            </a:r>
            <a:r>
              <a:rPr sz="460" spc="15" dirty="0">
                <a:latin typeface="Calibri"/>
                <a:cs typeface="Calibri"/>
              </a:rPr>
              <a:t>measurement,</a:t>
            </a:r>
            <a:r>
              <a:rPr sz="460" spc="-5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patterning,</a:t>
            </a:r>
            <a:r>
              <a:rPr sz="460" spc="-5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and</a:t>
            </a:r>
            <a:r>
              <a:rPr sz="460" spc="-23" dirty="0">
                <a:latin typeface="Calibri"/>
                <a:cs typeface="Calibri"/>
              </a:rPr>
              <a:t> </a:t>
            </a:r>
            <a:r>
              <a:rPr sz="460" spc="15" dirty="0">
                <a:latin typeface="Calibri"/>
                <a:cs typeface="Calibri"/>
              </a:rPr>
              <a:t>shapes.</a:t>
            </a:r>
            <a:endParaRPr sz="460">
              <a:latin typeface="Calibri"/>
              <a:cs typeface="Calibri"/>
            </a:endParaRPr>
          </a:p>
          <a:p>
            <a:pPr>
              <a:spcBef>
                <a:spcPts val="8"/>
              </a:spcBef>
            </a:pPr>
            <a:endParaRPr sz="460">
              <a:latin typeface="Calibri"/>
              <a:cs typeface="Calibri"/>
            </a:endParaRPr>
          </a:p>
          <a:p>
            <a:pPr marL="6495">
              <a:lnSpc>
                <a:spcPts val="537"/>
              </a:lnSpc>
              <a:spcBef>
                <a:spcPts val="3"/>
              </a:spcBef>
            </a:pPr>
            <a:r>
              <a:rPr sz="460" b="1" spc="31" dirty="0">
                <a:latin typeface="Calibri"/>
                <a:cs typeface="Calibri"/>
              </a:rPr>
              <a:t>F</a:t>
            </a:r>
            <a:r>
              <a:rPr sz="460" b="1" spc="15" dirty="0">
                <a:latin typeface="Calibri"/>
                <a:cs typeface="Calibri"/>
              </a:rPr>
              <a:t>a</a:t>
            </a:r>
            <a:r>
              <a:rPr sz="460" b="1" spc="8" dirty="0">
                <a:latin typeface="Calibri"/>
                <a:cs typeface="Calibri"/>
              </a:rPr>
              <a:t>l</a:t>
            </a:r>
            <a:r>
              <a:rPr sz="460" b="1" spc="18" dirty="0">
                <a:latin typeface="Calibri"/>
                <a:cs typeface="Calibri"/>
              </a:rPr>
              <a:t>l</a:t>
            </a:r>
            <a:r>
              <a:rPr sz="460" b="1" spc="-23" dirty="0">
                <a:latin typeface="Calibri"/>
                <a:cs typeface="Calibri"/>
              </a:rPr>
              <a:t> </a:t>
            </a:r>
            <a:r>
              <a:rPr sz="460" b="1" spc="41" dirty="0">
                <a:latin typeface="Calibri"/>
                <a:cs typeface="Calibri"/>
              </a:rPr>
              <a:t>202</a:t>
            </a:r>
            <a:r>
              <a:rPr sz="460" b="1" spc="8" dirty="0">
                <a:latin typeface="Calibri"/>
                <a:cs typeface="Calibri"/>
              </a:rPr>
              <a:t>1</a:t>
            </a:r>
            <a:endParaRPr sz="460">
              <a:latin typeface="Calibri"/>
              <a:cs typeface="Calibri"/>
            </a:endParaRPr>
          </a:p>
          <a:p>
            <a:pPr marL="6495">
              <a:lnSpc>
                <a:spcPts val="537"/>
              </a:lnSpc>
            </a:pPr>
            <a:r>
              <a:rPr sz="460" spc="3" dirty="0">
                <a:latin typeface="Calibri"/>
                <a:cs typeface="Calibri"/>
              </a:rPr>
              <a:t>(n=226)</a:t>
            </a:r>
            <a:endParaRPr sz="46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714625" y="2089872"/>
            <a:ext cx="254253" cy="134798"/>
          </a:xfrm>
          <a:prstGeom prst="rect">
            <a:avLst/>
          </a:prstGeom>
        </p:spPr>
        <p:txBody>
          <a:bodyPr vert="horz" wrap="square" lIns="0" tIns="6494" rIns="0" bIns="0" rtlCol="0">
            <a:spAutoFit/>
          </a:bodyPr>
          <a:lstStyle/>
          <a:p>
            <a:pPr marL="6495">
              <a:lnSpc>
                <a:spcPts val="537"/>
              </a:lnSpc>
              <a:spcBef>
                <a:spcPts val="51"/>
              </a:spcBef>
            </a:pPr>
            <a:r>
              <a:rPr sz="460" b="1" spc="31" dirty="0">
                <a:latin typeface="Calibri"/>
                <a:cs typeface="Calibri"/>
              </a:rPr>
              <a:t>F</a:t>
            </a:r>
            <a:r>
              <a:rPr sz="460" b="1" spc="15" dirty="0">
                <a:latin typeface="Calibri"/>
                <a:cs typeface="Calibri"/>
              </a:rPr>
              <a:t>a</a:t>
            </a:r>
            <a:r>
              <a:rPr sz="460" b="1" spc="8" dirty="0">
                <a:latin typeface="Calibri"/>
                <a:cs typeface="Calibri"/>
              </a:rPr>
              <a:t>l</a:t>
            </a:r>
            <a:r>
              <a:rPr sz="460" b="1" spc="18" dirty="0">
                <a:latin typeface="Calibri"/>
                <a:cs typeface="Calibri"/>
              </a:rPr>
              <a:t>l</a:t>
            </a:r>
            <a:r>
              <a:rPr sz="460" b="1" spc="-23" dirty="0">
                <a:latin typeface="Calibri"/>
                <a:cs typeface="Calibri"/>
              </a:rPr>
              <a:t> </a:t>
            </a:r>
            <a:r>
              <a:rPr sz="460" b="1" spc="41" dirty="0">
                <a:latin typeface="Calibri"/>
                <a:cs typeface="Calibri"/>
              </a:rPr>
              <a:t>202</a:t>
            </a:r>
            <a:r>
              <a:rPr sz="460" b="1" spc="8" dirty="0">
                <a:latin typeface="Calibri"/>
                <a:cs typeface="Calibri"/>
              </a:rPr>
              <a:t>1</a:t>
            </a:r>
            <a:endParaRPr sz="460">
              <a:latin typeface="Calibri"/>
              <a:cs typeface="Calibri"/>
            </a:endParaRPr>
          </a:p>
          <a:p>
            <a:pPr marL="6495">
              <a:lnSpc>
                <a:spcPts val="537"/>
              </a:lnSpc>
            </a:pPr>
            <a:r>
              <a:rPr sz="460" dirty="0">
                <a:latin typeface="Calibri"/>
                <a:cs typeface="Calibri"/>
              </a:rPr>
              <a:t>(n=0)</a:t>
            </a:r>
            <a:endParaRPr sz="460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3321194" y="2108056"/>
            <a:ext cx="3093893" cy="116898"/>
            <a:chOff x="1440180" y="4122420"/>
            <a:chExt cx="6050280" cy="228600"/>
          </a:xfrm>
        </p:grpSpPr>
        <p:sp>
          <p:nvSpPr>
            <p:cNvPr id="81" name="object 81"/>
            <p:cNvSpPr/>
            <p:nvPr/>
          </p:nvSpPr>
          <p:spPr>
            <a:xfrm>
              <a:off x="1440180" y="4122420"/>
              <a:ext cx="6050280" cy="228600"/>
            </a:xfrm>
            <a:custGeom>
              <a:avLst/>
              <a:gdLst/>
              <a:ahLst/>
              <a:cxnLst/>
              <a:rect l="l" t="t" r="r" b="b"/>
              <a:pathLst>
                <a:path w="6050280" h="228600">
                  <a:moveTo>
                    <a:pt x="605028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6050280" y="0"/>
                  </a:lnTo>
                  <a:lnTo>
                    <a:pt x="6050280" y="22860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82" name="object 82"/>
            <p:cNvSpPr/>
            <p:nvPr/>
          </p:nvSpPr>
          <p:spPr>
            <a:xfrm>
              <a:off x="7486650" y="412242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83" name="object 83"/>
            <p:cNvSpPr/>
            <p:nvPr/>
          </p:nvSpPr>
          <p:spPr>
            <a:xfrm>
              <a:off x="1443990" y="412242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16"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3325091" y="2117148"/>
            <a:ext cx="3086100" cy="77346"/>
          </a:xfrm>
          <a:prstGeom prst="rect">
            <a:avLst/>
          </a:prstGeom>
        </p:spPr>
        <p:txBody>
          <a:bodyPr vert="horz" wrap="square" lIns="0" tIns="6494" rIns="0" bIns="0" rtlCol="0">
            <a:spAutoFit/>
          </a:bodyPr>
          <a:lstStyle/>
          <a:p>
            <a:pPr algn="ctr">
              <a:spcBef>
                <a:spcPts val="51"/>
              </a:spcBef>
            </a:pPr>
            <a:r>
              <a:rPr sz="460" spc="-10" dirty="0">
                <a:latin typeface="Calibri"/>
                <a:cs typeface="Calibri"/>
              </a:rPr>
              <a:t>No</a:t>
            </a:r>
            <a:r>
              <a:rPr sz="460" spc="5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Score</a:t>
            </a:r>
            <a:r>
              <a:rPr sz="460" spc="-3" dirty="0">
                <a:latin typeface="Calibri"/>
                <a:cs typeface="Calibri"/>
              </a:rPr>
              <a:t> Available</a:t>
            </a:r>
            <a:endParaRPr sz="460">
              <a:latin typeface="Calibri"/>
              <a:cs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798527" y="2895167"/>
            <a:ext cx="3897" cy="58449"/>
          </a:xfrm>
          <a:custGeom>
            <a:avLst/>
            <a:gdLst/>
            <a:ahLst/>
            <a:cxnLst/>
            <a:rect l="l" t="t" r="r" b="b"/>
            <a:pathLst>
              <a:path w="7619" h="114300">
                <a:moveTo>
                  <a:pt x="0" y="114300"/>
                </a:moveTo>
                <a:lnTo>
                  <a:pt x="0" y="0"/>
                </a:lnTo>
              </a:path>
              <a:path w="7619" h="114300">
                <a:moveTo>
                  <a:pt x="7619" y="114300"/>
                </a:moveTo>
                <a:lnTo>
                  <a:pt x="7619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86" name="object 86"/>
          <p:cNvSpPr/>
          <p:nvPr/>
        </p:nvSpPr>
        <p:spPr>
          <a:xfrm>
            <a:off x="3323143" y="2895167"/>
            <a:ext cx="0" cy="58449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87" name="object 87"/>
          <p:cNvSpPr txBox="1"/>
          <p:nvPr/>
        </p:nvSpPr>
        <p:spPr>
          <a:xfrm>
            <a:off x="3482253" y="2884776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145323" y="2895167"/>
            <a:ext cx="3897" cy="58449"/>
          </a:xfrm>
          <a:custGeom>
            <a:avLst/>
            <a:gdLst/>
            <a:ahLst/>
            <a:cxnLst/>
            <a:rect l="l" t="t" r="r" b="b"/>
            <a:pathLst>
              <a:path w="7619" h="114300">
                <a:moveTo>
                  <a:pt x="0" y="114300"/>
                </a:moveTo>
                <a:lnTo>
                  <a:pt x="0" y="0"/>
                </a:lnTo>
              </a:path>
              <a:path w="7619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89" name="object 89"/>
          <p:cNvSpPr txBox="1"/>
          <p:nvPr/>
        </p:nvSpPr>
        <p:spPr>
          <a:xfrm>
            <a:off x="3895292" y="2884776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328463" y="2895167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91" name="object 91"/>
          <p:cNvSpPr txBox="1"/>
          <p:nvPr/>
        </p:nvSpPr>
        <p:spPr>
          <a:xfrm>
            <a:off x="4160260" y="2884776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534982" y="2895167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93" name="object 93"/>
          <p:cNvSpPr txBox="1"/>
          <p:nvPr/>
        </p:nvSpPr>
        <p:spPr>
          <a:xfrm>
            <a:off x="4355090" y="2884776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831123" y="2895167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19" y="114300"/>
                </a:moveTo>
                <a:lnTo>
                  <a:pt x="7619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95" name="object 95"/>
          <p:cNvSpPr txBox="1"/>
          <p:nvPr/>
        </p:nvSpPr>
        <p:spPr>
          <a:xfrm>
            <a:off x="4583040" y="2884776"/>
            <a:ext cx="203922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1" dirty="0">
                <a:latin typeface="Calibri"/>
                <a:cs typeface="Calibri"/>
              </a:rPr>
              <a:t>69%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-5" dirty="0">
                <a:latin typeface="Calibri"/>
                <a:cs typeface="Calibri"/>
              </a:rPr>
              <a:t>(11)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135057" y="2895167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19" y="114300"/>
                </a:moveTo>
                <a:lnTo>
                  <a:pt x="7619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97" name="object 97"/>
          <p:cNvSpPr txBox="1"/>
          <p:nvPr/>
        </p:nvSpPr>
        <p:spPr>
          <a:xfrm>
            <a:off x="4896716" y="2884776"/>
            <a:ext cx="176645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20" dirty="0">
                <a:latin typeface="Calibri"/>
                <a:cs typeface="Calibri"/>
              </a:rPr>
              <a:t>19%</a:t>
            </a:r>
            <a:r>
              <a:rPr sz="384" spc="10" dirty="0">
                <a:latin typeface="Calibri"/>
                <a:cs typeface="Calibri"/>
              </a:rPr>
              <a:t> </a:t>
            </a:r>
            <a:r>
              <a:rPr sz="384" spc="-3" dirty="0">
                <a:latin typeface="Calibri"/>
                <a:cs typeface="Calibri"/>
              </a:rPr>
              <a:t>(3)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353266" y="2895167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99" name="object 99"/>
          <p:cNvSpPr txBox="1"/>
          <p:nvPr/>
        </p:nvSpPr>
        <p:spPr>
          <a:xfrm>
            <a:off x="5169477" y="2884776"/>
            <a:ext cx="153266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6%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-3" dirty="0">
                <a:latin typeface="Calibri"/>
                <a:cs typeface="Calibri"/>
              </a:rPr>
              <a:t>(1)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645511" y="2895167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101" name="object 101"/>
          <p:cNvSpPr txBox="1"/>
          <p:nvPr/>
        </p:nvSpPr>
        <p:spPr>
          <a:xfrm>
            <a:off x="5422755" y="2884776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389760" y="2895167"/>
            <a:ext cx="0" cy="58449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103" name="object 103"/>
          <p:cNvSpPr txBox="1"/>
          <p:nvPr/>
        </p:nvSpPr>
        <p:spPr>
          <a:xfrm>
            <a:off x="5942951" y="2884776"/>
            <a:ext cx="153266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6%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-3" dirty="0">
                <a:latin typeface="Calibri"/>
                <a:cs typeface="Calibri"/>
              </a:rPr>
              <a:t>(1)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714625" y="2269114"/>
            <a:ext cx="3669290" cy="594795"/>
          </a:xfrm>
          <a:prstGeom prst="rect">
            <a:avLst/>
          </a:prstGeom>
        </p:spPr>
        <p:txBody>
          <a:bodyPr vert="horz" wrap="square" lIns="0" tIns="6494" rIns="0" bIns="0" rtlCol="0">
            <a:spAutoFit/>
          </a:bodyPr>
          <a:lstStyle/>
          <a:p>
            <a:pPr marL="181854">
              <a:spcBef>
                <a:spcPts val="51"/>
              </a:spcBef>
            </a:pPr>
            <a:r>
              <a:rPr sz="614" spc="49" dirty="0">
                <a:latin typeface="Calibri"/>
                <a:cs typeface="Calibri"/>
              </a:rPr>
              <a:t>P</a:t>
            </a:r>
            <a:r>
              <a:rPr sz="614" spc="13" dirty="0">
                <a:latin typeface="Calibri"/>
                <a:cs typeface="Calibri"/>
              </a:rPr>
              <a:t>h</a:t>
            </a:r>
            <a:r>
              <a:rPr sz="614" spc="-5" dirty="0">
                <a:latin typeface="Calibri"/>
                <a:cs typeface="Calibri"/>
              </a:rPr>
              <a:t>y</a:t>
            </a:r>
            <a:r>
              <a:rPr sz="614" spc="33" dirty="0">
                <a:latin typeface="Calibri"/>
                <a:cs typeface="Calibri"/>
              </a:rPr>
              <a:t>s</a:t>
            </a:r>
            <a:r>
              <a:rPr sz="614" spc="-23" dirty="0">
                <a:latin typeface="Calibri"/>
                <a:cs typeface="Calibri"/>
              </a:rPr>
              <a:t>i</a:t>
            </a:r>
            <a:r>
              <a:rPr sz="614" spc="43" dirty="0">
                <a:latin typeface="Calibri"/>
                <a:cs typeface="Calibri"/>
              </a:rPr>
              <a:t>c</a:t>
            </a:r>
            <a:r>
              <a:rPr sz="614" spc="10" dirty="0">
                <a:latin typeface="Calibri"/>
                <a:cs typeface="Calibri"/>
              </a:rPr>
              <a:t>a</a:t>
            </a:r>
            <a:r>
              <a:rPr sz="614" spc="15" dirty="0">
                <a:latin typeface="Calibri"/>
                <a:cs typeface="Calibri"/>
              </a:rPr>
              <a:t>l</a:t>
            </a:r>
            <a:r>
              <a:rPr sz="614" spc="10" dirty="0">
                <a:latin typeface="Calibri"/>
                <a:cs typeface="Calibri"/>
              </a:rPr>
              <a:t> </a:t>
            </a:r>
            <a:r>
              <a:rPr sz="614" spc="20" dirty="0">
                <a:latin typeface="Calibri"/>
                <a:cs typeface="Calibri"/>
              </a:rPr>
              <a:t>D</a:t>
            </a:r>
            <a:r>
              <a:rPr sz="614" spc="-3" dirty="0">
                <a:latin typeface="Calibri"/>
                <a:cs typeface="Calibri"/>
              </a:rPr>
              <a:t>e</a:t>
            </a:r>
            <a:r>
              <a:rPr sz="614" spc="-5" dirty="0">
                <a:latin typeface="Calibri"/>
                <a:cs typeface="Calibri"/>
              </a:rPr>
              <a:t>v</a:t>
            </a:r>
            <a:r>
              <a:rPr sz="614" spc="-3" dirty="0">
                <a:latin typeface="Calibri"/>
                <a:cs typeface="Calibri"/>
              </a:rPr>
              <a:t>e</a:t>
            </a:r>
            <a:r>
              <a:rPr sz="614" spc="41" dirty="0">
                <a:latin typeface="Calibri"/>
                <a:cs typeface="Calibri"/>
              </a:rPr>
              <a:t>l</a:t>
            </a:r>
            <a:r>
              <a:rPr sz="614" spc="10" dirty="0">
                <a:latin typeface="Calibri"/>
                <a:cs typeface="Calibri"/>
              </a:rPr>
              <a:t>o</a:t>
            </a:r>
            <a:r>
              <a:rPr sz="614" spc="43" dirty="0">
                <a:latin typeface="Calibri"/>
                <a:cs typeface="Calibri"/>
              </a:rPr>
              <a:t>p</a:t>
            </a:r>
            <a:r>
              <a:rPr sz="614" spc="61" dirty="0">
                <a:latin typeface="Calibri"/>
                <a:cs typeface="Calibri"/>
              </a:rPr>
              <a:t>m</a:t>
            </a:r>
            <a:r>
              <a:rPr sz="614" spc="-3" dirty="0">
                <a:latin typeface="Calibri"/>
                <a:cs typeface="Calibri"/>
              </a:rPr>
              <a:t>e</a:t>
            </a:r>
            <a:r>
              <a:rPr sz="614" spc="43" dirty="0">
                <a:latin typeface="Calibri"/>
                <a:cs typeface="Calibri"/>
              </a:rPr>
              <a:t>n</a:t>
            </a:r>
            <a:r>
              <a:rPr sz="614" dirty="0">
                <a:latin typeface="Calibri"/>
                <a:cs typeface="Calibri"/>
              </a:rPr>
              <a:t>t</a:t>
            </a:r>
            <a:r>
              <a:rPr sz="614" spc="20" dirty="0">
                <a:latin typeface="Calibri"/>
                <a:cs typeface="Calibri"/>
              </a:rPr>
              <a:t> </a:t>
            </a:r>
            <a:r>
              <a:rPr sz="614" spc="-66" dirty="0">
                <a:latin typeface="Calibri"/>
                <a:cs typeface="Calibri"/>
              </a:rPr>
              <a:t>—</a:t>
            </a:r>
            <a:r>
              <a:rPr sz="614" spc="-18" dirty="0">
                <a:latin typeface="Calibri"/>
                <a:cs typeface="Calibri"/>
              </a:rPr>
              <a:t> </a:t>
            </a:r>
            <a:r>
              <a:rPr sz="614" spc="43" dirty="0">
                <a:latin typeface="Calibri"/>
                <a:cs typeface="Calibri"/>
              </a:rPr>
              <a:t>H</a:t>
            </a:r>
            <a:r>
              <a:rPr sz="614" spc="-3" dirty="0">
                <a:latin typeface="Calibri"/>
                <a:cs typeface="Calibri"/>
              </a:rPr>
              <a:t>e</a:t>
            </a:r>
            <a:r>
              <a:rPr sz="614" spc="10" dirty="0">
                <a:latin typeface="Calibri"/>
                <a:cs typeface="Calibri"/>
              </a:rPr>
              <a:t>a</a:t>
            </a:r>
            <a:r>
              <a:rPr sz="614" spc="41" dirty="0">
                <a:latin typeface="Calibri"/>
                <a:cs typeface="Calibri"/>
              </a:rPr>
              <a:t>l</a:t>
            </a:r>
            <a:r>
              <a:rPr sz="614" spc="36" dirty="0">
                <a:latin typeface="Calibri"/>
                <a:cs typeface="Calibri"/>
              </a:rPr>
              <a:t>t</a:t>
            </a:r>
            <a:r>
              <a:rPr sz="614" spc="10" dirty="0">
                <a:latin typeface="Calibri"/>
                <a:cs typeface="Calibri"/>
              </a:rPr>
              <a:t>h</a:t>
            </a:r>
            <a:endParaRPr sz="614">
              <a:latin typeface="Calibri"/>
              <a:cs typeface="Calibri"/>
            </a:endParaRPr>
          </a:p>
          <a:p>
            <a:pPr>
              <a:spcBef>
                <a:spcPts val="28"/>
              </a:spcBef>
            </a:pPr>
            <a:endParaRPr sz="665">
              <a:latin typeface="Calibri"/>
              <a:cs typeface="Calibri"/>
            </a:endParaRPr>
          </a:p>
          <a:p>
            <a:pPr marL="6495" marR="2598">
              <a:lnSpc>
                <a:spcPts val="521"/>
              </a:lnSpc>
            </a:pPr>
            <a:r>
              <a:rPr sz="460" spc="15" dirty="0">
                <a:latin typeface="Calibri"/>
                <a:cs typeface="Calibri"/>
              </a:rPr>
              <a:t>The </a:t>
            </a:r>
            <a:r>
              <a:rPr sz="460" spc="10" dirty="0">
                <a:latin typeface="Calibri"/>
                <a:cs typeface="Calibri"/>
              </a:rPr>
              <a:t>Physical </a:t>
            </a:r>
            <a:r>
              <a:rPr sz="460" spc="8" dirty="0">
                <a:latin typeface="Calibri"/>
                <a:cs typeface="Calibri"/>
              </a:rPr>
              <a:t>Development </a:t>
            </a:r>
            <a:r>
              <a:rPr sz="460" spc="10" dirty="0">
                <a:latin typeface="Calibri"/>
                <a:cs typeface="Calibri"/>
              </a:rPr>
              <a:t>knowledge </a:t>
            </a:r>
            <a:r>
              <a:rPr sz="460" spc="15" dirty="0">
                <a:latin typeface="Calibri"/>
                <a:cs typeface="Calibri"/>
              </a:rPr>
              <a:t>or </a:t>
            </a:r>
            <a:r>
              <a:rPr sz="460" spc="3" dirty="0">
                <a:latin typeface="Calibri"/>
                <a:cs typeface="Calibri"/>
              </a:rPr>
              <a:t>skill </a:t>
            </a:r>
            <a:r>
              <a:rPr sz="460" spc="13" dirty="0">
                <a:latin typeface="Calibri"/>
                <a:cs typeface="Calibri"/>
              </a:rPr>
              <a:t>areas </a:t>
            </a:r>
            <a:r>
              <a:rPr sz="460" spc="-5" dirty="0">
                <a:latin typeface="Calibri"/>
                <a:cs typeface="Calibri"/>
              </a:rPr>
              <a:t>in </a:t>
            </a:r>
            <a:r>
              <a:rPr sz="460" spc="5" dirty="0">
                <a:latin typeface="Calibri"/>
                <a:cs typeface="Calibri"/>
              </a:rPr>
              <a:t>this </a:t>
            </a:r>
            <a:r>
              <a:rPr sz="460" spc="13" dirty="0">
                <a:latin typeface="Calibri"/>
                <a:cs typeface="Calibri"/>
              </a:rPr>
              <a:t>domain </a:t>
            </a:r>
            <a:r>
              <a:rPr sz="460" spc="-3" dirty="0">
                <a:latin typeface="Calibri"/>
                <a:cs typeface="Calibri"/>
              </a:rPr>
              <a:t>include </a:t>
            </a:r>
            <a:r>
              <a:rPr sz="460" spc="13" dirty="0">
                <a:latin typeface="Calibri"/>
                <a:cs typeface="Calibri"/>
              </a:rPr>
              <a:t>perceptual-motor </a:t>
            </a:r>
            <a:r>
              <a:rPr sz="460" dirty="0">
                <a:latin typeface="Calibri"/>
                <a:cs typeface="Calibri"/>
              </a:rPr>
              <a:t>skills </a:t>
            </a:r>
            <a:r>
              <a:rPr sz="460" spc="13" dirty="0">
                <a:latin typeface="Calibri"/>
                <a:cs typeface="Calibri"/>
              </a:rPr>
              <a:t>and </a:t>
            </a:r>
            <a:r>
              <a:rPr sz="460" spc="15" dirty="0">
                <a:latin typeface="Calibri"/>
                <a:cs typeface="Calibri"/>
              </a:rPr>
              <a:t>movement concepts, </a:t>
            </a:r>
            <a:r>
              <a:rPr sz="460" spc="26" dirty="0">
                <a:latin typeface="Calibri"/>
                <a:cs typeface="Calibri"/>
              </a:rPr>
              <a:t>gross </a:t>
            </a:r>
            <a:r>
              <a:rPr sz="460" spc="20" dirty="0">
                <a:latin typeface="Calibri"/>
                <a:cs typeface="Calibri"/>
              </a:rPr>
              <a:t>locomotor </a:t>
            </a:r>
            <a:r>
              <a:rPr sz="460" spc="23" dirty="0">
                <a:latin typeface="Calibri"/>
                <a:cs typeface="Calibri"/>
              </a:rPr>
              <a:t> </a:t>
            </a:r>
            <a:r>
              <a:rPr sz="460" spc="15" dirty="0">
                <a:latin typeface="Calibri"/>
                <a:cs typeface="Calibri"/>
              </a:rPr>
              <a:t>movement</a:t>
            </a:r>
            <a:r>
              <a:rPr sz="460" spc="20" dirty="0">
                <a:latin typeface="Calibri"/>
                <a:cs typeface="Calibri"/>
              </a:rPr>
              <a:t> </a:t>
            </a:r>
            <a:r>
              <a:rPr sz="460" spc="3" dirty="0">
                <a:latin typeface="Calibri"/>
                <a:cs typeface="Calibri"/>
              </a:rPr>
              <a:t>skills,</a:t>
            </a:r>
            <a:r>
              <a:rPr sz="460" spc="-3" dirty="0">
                <a:latin typeface="Calibri"/>
                <a:cs typeface="Calibri"/>
              </a:rPr>
              <a:t> </a:t>
            </a:r>
            <a:r>
              <a:rPr sz="460" spc="26" dirty="0">
                <a:latin typeface="Calibri"/>
                <a:cs typeface="Calibri"/>
              </a:rPr>
              <a:t>gross</a:t>
            </a:r>
            <a:r>
              <a:rPr sz="460" spc="13" dirty="0">
                <a:latin typeface="Calibri"/>
                <a:cs typeface="Calibri"/>
              </a:rPr>
              <a:t> </a:t>
            </a:r>
            <a:r>
              <a:rPr sz="460" spc="23" dirty="0">
                <a:latin typeface="Calibri"/>
                <a:cs typeface="Calibri"/>
              </a:rPr>
              <a:t>motor</a:t>
            </a:r>
            <a:r>
              <a:rPr sz="460" spc="-15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manipulative</a:t>
            </a:r>
            <a:r>
              <a:rPr sz="460" spc="10" dirty="0">
                <a:latin typeface="Calibri"/>
                <a:cs typeface="Calibri"/>
              </a:rPr>
              <a:t> </a:t>
            </a:r>
            <a:r>
              <a:rPr sz="460" spc="3" dirty="0">
                <a:latin typeface="Calibri"/>
                <a:cs typeface="Calibri"/>
              </a:rPr>
              <a:t>skills,</a:t>
            </a:r>
            <a:r>
              <a:rPr sz="460" spc="-3" dirty="0">
                <a:latin typeface="Calibri"/>
                <a:cs typeface="Calibri"/>
              </a:rPr>
              <a:t> </a:t>
            </a:r>
            <a:r>
              <a:rPr sz="460" spc="-8" dirty="0">
                <a:latin typeface="Calibri"/>
                <a:cs typeface="Calibri"/>
              </a:rPr>
              <a:t>f</a:t>
            </a:r>
            <a:r>
              <a:rPr sz="460" spc="-54" dirty="0">
                <a:latin typeface="Calibri"/>
                <a:cs typeface="Calibri"/>
              </a:rPr>
              <a:t> </a:t>
            </a:r>
            <a:r>
              <a:rPr sz="460" spc="-5" dirty="0">
                <a:latin typeface="Calibri"/>
                <a:cs typeface="Calibri"/>
              </a:rPr>
              <a:t>ine</a:t>
            </a:r>
            <a:r>
              <a:rPr sz="460" spc="10" dirty="0">
                <a:latin typeface="Calibri"/>
                <a:cs typeface="Calibri"/>
              </a:rPr>
              <a:t> </a:t>
            </a:r>
            <a:r>
              <a:rPr sz="460" spc="23" dirty="0">
                <a:latin typeface="Calibri"/>
                <a:cs typeface="Calibri"/>
              </a:rPr>
              <a:t>motor</a:t>
            </a:r>
            <a:r>
              <a:rPr sz="460" spc="-15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manipulative</a:t>
            </a:r>
            <a:r>
              <a:rPr sz="460" spc="8" dirty="0">
                <a:latin typeface="Calibri"/>
                <a:cs typeface="Calibri"/>
              </a:rPr>
              <a:t> </a:t>
            </a:r>
            <a:r>
              <a:rPr sz="460" spc="3" dirty="0">
                <a:latin typeface="Calibri"/>
                <a:cs typeface="Calibri"/>
              </a:rPr>
              <a:t>skills,</a:t>
            </a:r>
            <a:r>
              <a:rPr sz="460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and</a:t>
            </a:r>
            <a:r>
              <a:rPr sz="460" spc="-18" dirty="0">
                <a:latin typeface="Calibri"/>
                <a:cs typeface="Calibri"/>
              </a:rPr>
              <a:t> </a:t>
            </a:r>
            <a:r>
              <a:rPr sz="460" spc="8" dirty="0">
                <a:latin typeface="Calibri"/>
                <a:cs typeface="Calibri"/>
              </a:rPr>
              <a:t>active </a:t>
            </a:r>
            <a:r>
              <a:rPr sz="460" spc="10" dirty="0">
                <a:latin typeface="Calibri"/>
                <a:cs typeface="Calibri"/>
              </a:rPr>
              <a:t>physical</a:t>
            </a:r>
            <a:r>
              <a:rPr sz="460" spc="-33" dirty="0">
                <a:latin typeface="Calibri"/>
                <a:cs typeface="Calibri"/>
              </a:rPr>
              <a:t> </a:t>
            </a:r>
            <a:r>
              <a:rPr sz="460" spc="3" dirty="0">
                <a:latin typeface="Calibri"/>
                <a:cs typeface="Calibri"/>
              </a:rPr>
              <a:t>play.</a:t>
            </a:r>
            <a:r>
              <a:rPr sz="460" spc="-3" dirty="0">
                <a:latin typeface="Calibri"/>
                <a:cs typeface="Calibri"/>
              </a:rPr>
              <a:t> </a:t>
            </a:r>
            <a:r>
              <a:rPr sz="460" spc="15" dirty="0">
                <a:latin typeface="Calibri"/>
                <a:cs typeface="Calibri"/>
              </a:rPr>
              <a:t>The</a:t>
            </a:r>
            <a:r>
              <a:rPr sz="460" spc="10" dirty="0">
                <a:latin typeface="Calibri"/>
                <a:cs typeface="Calibri"/>
              </a:rPr>
              <a:t> </a:t>
            </a:r>
            <a:r>
              <a:rPr sz="460" spc="8" dirty="0">
                <a:latin typeface="Calibri"/>
                <a:cs typeface="Calibri"/>
              </a:rPr>
              <a:t>Health</a:t>
            </a:r>
            <a:r>
              <a:rPr sz="460" spc="-13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knowledge </a:t>
            </a:r>
            <a:r>
              <a:rPr sz="460" spc="15" dirty="0">
                <a:latin typeface="Calibri"/>
                <a:cs typeface="Calibri"/>
              </a:rPr>
              <a:t>or</a:t>
            </a:r>
            <a:r>
              <a:rPr sz="460" spc="-18" dirty="0">
                <a:latin typeface="Calibri"/>
                <a:cs typeface="Calibri"/>
              </a:rPr>
              <a:t> </a:t>
            </a:r>
            <a:r>
              <a:rPr sz="460" spc="3" dirty="0">
                <a:latin typeface="Calibri"/>
                <a:cs typeface="Calibri"/>
              </a:rPr>
              <a:t>skill</a:t>
            </a:r>
            <a:r>
              <a:rPr sz="460" spc="-36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areas </a:t>
            </a:r>
            <a:r>
              <a:rPr sz="460" spc="-5" dirty="0">
                <a:latin typeface="Calibri"/>
                <a:cs typeface="Calibri"/>
              </a:rPr>
              <a:t>in</a:t>
            </a:r>
            <a:r>
              <a:rPr sz="460" spc="-15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this </a:t>
            </a:r>
            <a:r>
              <a:rPr sz="460" spc="8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domain</a:t>
            </a:r>
            <a:r>
              <a:rPr sz="460" spc="-20" dirty="0">
                <a:latin typeface="Calibri"/>
                <a:cs typeface="Calibri"/>
              </a:rPr>
              <a:t> </a:t>
            </a:r>
            <a:r>
              <a:rPr sz="460" spc="-3" dirty="0">
                <a:latin typeface="Calibri"/>
                <a:cs typeface="Calibri"/>
              </a:rPr>
              <a:t>include</a:t>
            </a:r>
            <a:r>
              <a:rPr sz="460" spc="5" dirty="0">
                <a:latin typeface="Calibri"/>
                <a:cs typeface="Calibri"/>
              </a:rPr>
              <a:t> nutrition,</a:t>
            </a:r>
            <a:r>
              <a:rPr sz="460" spc="-5" dirty="0">
                <a:latin typeface="Calibri"/>
                <a:cs typeface="Calibri"/>
              </a:rPr>
              <a:t> </a:t>
            </a:r>
            <a:r>
              <a:rPr sz="460" spc="20" dirty="0">
                <a:latin typeface="Calibri"/>
                <a:cs typeface="Calibri"/>
              </a:rPr>
              <a:t>safety,</a:t>
            </a:r>
            <a:r>
              <a:rPr sz="460" spc="-5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and</a:t>
            </a:r>
            <a:r>
              <a:rPr sz="460" spc="-23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personal</a:t>
            </a:r>
            <a:r>
              <a:rPr sz="460" spc="-38" dirty="0">
                <a:latin typeface="Calibri"/>
                <a:cs typeface="Calibri"/>
              </a:rPr>
              <a:t> </a:t>
            </a:r>
            <a:r>
              <a:rPr sz="460" spc="8" dirty="0">
                <a:latin typeface="Calibri"/>
                <a:cs typeface="Calibri"/>
              </a:rPr>
              <a:t>care</a:t>
            </a:r>
            <a:r>
              <a:rPr sz="460" spc="5" dirty="0">
                <a:latin typeface="Calibri"/>
                <a:cs typeface="Calibri"/>
              </a:rPr>
              <a:t> </a:t>
            </a:r>
            <a:r>
              <a:rPr sz="460" spc="8" dirty="0">
                <a:latin typeface="Calibri"/>
                <a:cs typeface="Calibri"/>
              </a:rPr>
              <a:t>routines</a:t>
            </a:r>
            <a:r>
              <a:rPr sz="460" spc="10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(hygiene,</a:t>
            </a:r>
            <a:r>
              <a:rPr sz="460" spc="-5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feeding,</a:t>
            </a:r>
            <a:r>
              <a:rPr sz="460" spc="-5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dressing).</a:t>
            </a:r>
            <a:endParaRPr sz="460">
              <a:latin typeface="Calibri"/>
              <a:cs typeface="Calibri"/>
            </a:endParaRPr>
          </a:p>
          <a:p>
            <a:pPr>
              <a:spcBef>
                <a:spcPts val="8"/>
              </a:spcBef>
            </a:pPr>
            <a:endParaRPr sz="460">
              <a:latin typeface="Calibri"/>
              <a:cs typeface="Calibri"/>
            </a:endParaRPr>
          </a:p>
          <a:p>
            <a:pPr marL="6495">
              <a:lnSpc>
                <a:spcPts val="537"/>
              </a:lnSpc>
              <a:spcBef>
                <a:spcPts val="3"/>
              </a:spcBef>
            </a:pPr>
            <a:r>
              <a:rPr sz="460" b="1" spc="31" dirty="0">
                <a:latin typeface="Calibri"/>
                <a:cs typeface="Calibri"/>
              </a:rPr>
              <a:t>F</a:t>
            </a:r>
            <a:r>
              <a:rPr sz="460" b="1" spc="15" dirty="0">
                <a:latin typeface="Calibri"/>
                <a:cs typeface="Calibri"/>
              </a:rPr>
              <a:t>a</a:t>
            </a:r>
            <a:r>
              <a:rPr sz="460" b="1" spc="8" dirty="0">
                <a:latin typeface="Calibri"/>
                <a:cs typeface="Calibri"/>
              </a:rPr>
              <a:t>l</a:t>
            </a:r>
            <a:r>
              <a:rPr sz="460" b="1" spc="18" dirty="0">
                <a:latin typeface="Calibri"/>
                <a:cs typeface="Calibri"/>
              </a:rPr>
              <a:t>l</a:t>
            </a:r>
            <a:r>
              <a:rPr sz="460" b="1" spc="-23" dirty="0">
                <a:latin typeface="Calibri"/>
                <a:cs typeface="Calibri"/>
              </a:rPr>
              <a:t> </a:t>
            </a:r>
            <a:r>
              <a:rPr sz="460" b="1" spc="41" dirty="0">
                <a:latin typeface="Calibri"/>
                <a:cs typeface="Calibri"/>
              </a:rPr>
              <a:t>202</a:t>
            </a:r>
            <a:r>
              <a:rPr sz="460" b="1" spc="8" dirty="0">
                <a:latin typeface="Calibri"/>
                <a:cs typeface="Calibri"/>
              </a:rPr>
              <a:t>1</a:t>
            </a:r>
            <a:endParaRPr sz="460">
              <a:latin typeface="Calibri"/>
              <a:cs typeface="Calibri"/>
            </a:endParaRPr>
          </a:p>
          <a:p>
            <a:pPr marL="6495">
              <a:lnSpc>
                <a:spcPts val="537"/>
              </a:lnSpc>
            </a:pPr>
            <a:r>
              <a:rPr sz="460" spc="-3" dirty="0">
                <a:latin typeface="Calibri"/>
                <a:cs typeface="Calibri"/>
              </a:rPr>
              <a:t>(n=16)</a:t>
            </a:r>
            <a:endParaRPr sz="460">
              <a:latin typeface="Calibri"/>
              <a:cs typeface="Calibri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3321194" y="2750993"/>
            <a:ext cx="479281" cy="116898"/>
            <a:chOff x="1440180" y="5379720"/>
            <a:chExt cx="937260" cy="228600"/>
          </a:xfrm>
        </p:grpSpPr>
        <p:sp>
          <p:nvSpPr>
            <p:cNvPr id="106" name="object 106"/>
            <p:cNvSpPr/>
            <p:nvPr/>
          </p:nvSpPr>
          <p:spPr>
            <a:xfrm>
              <a:off x="1440180" y="5379720"/>
              <a:ext cx="937260" cy="228600"/>
            </a:xfrm>
            <a:custGeom>
              <a:avLst/>
              <a:gdLst/>
              <a:ahLst/>
              <a:cxnLst/>
              <a:rect l="l" t="t" r="r" b="b"/>
              <a:pathLst>
                <a:path w="937260" h="228600">
                  <a:moveTo>
                    <a:pt x="93726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937260" y="0"/>
                  </a:lnTo>
                  <a:lnTo>
                    <a:pt x="937260" y="228600"/>
                  </a:lnTo>
                  <a:close/>
                </a:path>
              </a:pathLst>
            </a:custGeom>
            <a:solidFill>
              <a:srgbClr val="FDE4BA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443990" y="537972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16"/>
            </a:p>
          </p:txBody>
        </p:sp>
      </p:grpSp>
      <p:grpSp>
        <p:nvGrpSpPr>
          <p:cNvPr id="108" name="object 108"/>
          <p:cNvGrpSpPr/>
          <p:nvPr/>
        </p:nvGrpSpPr>
        <p:grpSpPr>
          <a:xfrm>
            <a:off x="5647459" y="2750993"/>
            <a:ext cx="744249" cy="116898"/>
            <a:chOff x="5989320" y="5379720"/>
            <a:chExt cx="1455420" cy="228600"/>
          </a:xfrm>
        </p:grpSpPr>
        <p:sp>
          <p:nvSpPr>
            <p:cNvPr id="109" name="object 109"/>
            <p:cNvSpPr/>
            <p:nvPr/>
          </p:nvSpPr>
          <p:spPr>
            <a:xfrm>
              <a:off x="5989320" y="5379720"/>
              <a:ext cx="1455420" cy="228600"/>
            </a:xfrm>
            <a:custGeom>
              <a:avLst/>
              <a:gdLst/>
              <a:ahLst/>
              <a:cxnLst/>
              <a:rect l="l" t="t" r="r" b="b"/>
              <a:pathLst>
                <a:path w="1455420" h="228600">
                  <a:moveTo>
                    <a:pt x="145542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1455420" y="0"/>
                  </a:lnTo>
                  <a:lnTo>
                    <a:pt x="1455420" y="228600"/>
                  </a:lnTo>
                  <a:close/>
                </a:path>
              </a:pathLst>
            </a:custGeom>
            <a:solidFill>
              <a:srgbClr val="E6E0EE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440929" y="537972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16"/>
            </a:p>
          </p:txBody>
        </p:sp>
      </p:grpSp>
      <p:graphicFrame>
        <p:nvGraphicFramePr>
          <p:cNvPr id="111" name="object 111"/>
          <p:cNvGraphicFramePr>
            <a:graphicFrameLocks noGrp="1"/>
          </p:cNvGraphicFramePr>
          <p:nvPr/>
        </p:nvGraphicFramePr>
        <p:xfrm>
          <a:off x="3796578" y="2747096"/>
          <a:ext cx="1846983" cy="1168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39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82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22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68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FDD3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DBE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B8DD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8AC6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8AC6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DBE4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B8CC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8AA9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" name="object 112"/>
          <p:cNvSpPr/>
          <p:nvPr/>
        </p:nvSpPr>
        <p:spPr>
          <a:xfrm>
            <a:off x="3767354" y="3616036"/>
            <a:ext cx="3897" cy="58449"/>
          </a:xfrm>
          <a:custGeom>
            <a:avLst/>
            <a:gdLst/>
            <a:ahLst/>
            <a:cxnLst/>
            <a:rect l="l" t="t" r="r" b="b"/>
            <a:pathLst>
              <a:path w="7619" h="114300">
                <a:moveTo>
                  <a:pt x="0" y="114300"/>
                </a:moveTo>
                <a:lnTo>
                  <a:pt x="0" y="0"/>
                </a:lnTo>
              </a:path>
              <a:path w="7619" h="114300">
                <a:moveTo>
                  <a:pt x="7619" y="114300"/>
                </a:moveTo>
                <a:lnTo>
                  <a:pt x="7619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113" name="object 113"/>
          <p:cNvSpPr/>
          <p:nvPr/>
        </p:nvSpPr>
        <p:spPr>
          <a:xfrm>
            <a:off x="3323143" y="3616036"/>
            <a:ext cx="0" cy="58449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114" name="object 114"/>
          <p:cNvSpPr txBox="1"/>
          <p:nvPr/>
        </p:nvSpPr>
        <p:spPr>
          <a:xfrm>
            <a:off x="3466667" y="3605646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4067391" y="3616036"/>
            <a:ext cx="3897" cy="58449"/>
          </a:xfrm>
          <a:custGeom>
            <a:avLst/>
            <a:gdLst/>
            <a:ahLst/>
            <a:cxnLst/>
            <a:rect l="l" t="t" r="r" b="b"/>
            <a:pathLst>
              <a:path w="7619" h="114300">
                <a:moveTo>
                  <a:pt x="0" y="114300"/>
                </a:moveTo>
                <a:lnTo>
                  <a:pt x="0" y="0"/>
                </a:lnTo>
              </a:path>
              <a:path w="7619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116" name="object 116"/>
          <p:cNvSpPr txBox="1"/>
          <p:nvPr/>
        </p:nvSpPr>
        <p:spPr>
          <a:xfrm>
            <a:off x="3840740" y="3605646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4332359" y="3616036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19" y="114300"/>
                </a:moveTo>
                <a:lnTo>
                  <a:pt x="7619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118" name="object 118"/>
          <p:cNvSpPr txBox="1"/>
          <p:nvPr/>
        </p:nvSpPr>
        <p:spPr>
          <a:xfrm>
            <a:off x="4123242" y="3605646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4538878" y="3616036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120" name="object 120"/>
          <p:cNvSpPr txBox="1"/>
          <p:nvPr/>
        </p:nvSpPr>
        <p:spPr>
          <a:xfrm>
            <a:off x="4358986" y="3605646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4827227" y="3616036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122" name="object 122"/>
          <p:cNvSpPr txBox="1"/>
          <p:nvPr/>
        </p:nvSpPr>
        <p:spPr>
          <a:xfrm>
            <a:off x="4583040" y="3605646"/>
            <a:ext cx="203922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1" dirty="0">
                <a:latin typeface="Calibri"/>
                <a:cs typeface="Calibri"/>
              </a:rPr>
              <a:t>69%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-5" dirty="0">
                <a:latin typeface="Calibri"/>
                <a:cs typeface="Calibri"/>
              </a:rPr>
              <a:t>(11)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5142850" y="3616036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19" y="114300"/>
                </a:moveTo>
                <a:lnTo>
                  <a:pt x="7619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124" name="object 124"/>
          <p:cNvSpPr txBox="1"/>
          <p:nvPr/>
        </p:nvSpPr>
        <p:spPr>
          <a:xfrm>
            <a:off x="4898664" y="3605646"/>
            <a:ext cx="176645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20" dirty="0">
                <a:latin typeface="Calibri"/>
                <a:cs typeface="Calibri"/>
              </a:rPr>
              <a:t>19%</a:t>
            </a:r>
            <a:r>
              <a:rPr sz="384" spc="10" dirty="0">
                <a:latin typeface="Calibri"/>
                <a:cs typeface="Calibri"/>
              </a:rPr>
              <a:t> </a:t>
            </a:r>
            <a:r>
              <a:rPr sz="384" spc="-3" dirty="0">
                <a:latin typeface="Calibri"/>
                <a:cs typeface="Calibri"/>
              </a:rPr>
              <a:t>(3)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5353266" y="3616036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126" name="object 126"/>
          <p:cNvSpPr txBox="1"/>
          <p:nvPr/>
        </p:nvSpPr>
        <p:spPr>
          <a:xfrm>
            <a:off x="5173374" y="3605646"/>
            <a:ext cx="153266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6%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-3" dirty="0">
                <a:latin typeface="Calibri"/>
                <a:cs typeface="Calibri"/>
              </a:rPr>
              <a:t>(1)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5629924" y="3616036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128" name="object 128"/>
          <p:cNvSpPr txBox="1"/>
          <p:nvPr/>
        </p:nvSpPr>
        <p:spPr>
          <a:xfrm>
            <a:off x="5414962" y="3605646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6397553" y="3616036"/>
            <a:ext cx="0" cy="58449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130" name="object 130"/>
          <p:cNvSpPr txBox="1"/>
          <p:nvPr/>
        </p:nvSpPr>
        <p:spPr>
          <a:xfrm>
            <a:off x="5939054" y="3605646"/>
            <a:ext cx="153266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6%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-3" dirty="0">
                <a:latin typeface="Calibri"/>
                <a:cs typeface="Calibri"/>
              </a:rPr>
              <a:t>(1)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714625" y="2989984"/>
            <a:ext cx="3669290" cy="594795"/>
          </a:xfrm>
          <a:prstGeom prst="rect">
            <a:avLst/>
          </a:prstGeom>
        </p:spPr>
        <p:txBody>
          <a:bodyPr vert="horz" wrap="square" lIns="0" tIns="6494" rIns="0" bIns="0" rtlCol="0">
            <a:spAutoFit/>
          </a:bodyPr>
          <a:lstStyle/>
          <a:p>
            <a:pPr marL="181854">
              <a:spcBef>
                <a:spcPts val="51"/>
              </a:spcBef>
            </a:pPr>
            <a:r>
              <a:rPr sz="614" spc="18" dirty="0">
                <a:latin typeface="Calibri"/>
                <a:cs typeface="Calibri"/>
              </a:rPr>
              <a:t>Physical</a:t>
            </a:r>
            <a:r>
              <a:rPr sz="614" dirty="0">
                <a:latin typeface="Calibri"/>
                <a:cs typeface="Calibri"/>
              </a:rPr>
              <a:t> </a:t>
            </a:r>
            <a:r>
              <a:rPr sz="614" spc="18" dirty="0">
                <a:latin typeface="Calibri"/>
                <a:cs typeface="Calibri"/>
              </a:rPr>
              <a:t>Development</a:t>
            </a:r>
            <a:endParaRPr sz="614">
              <a:latin typeface="Calibri"/>
              <a:cs typeface="Calibri"/>
            </a:endParaRPr>
          </a:p>
          <a:p>
            <a:pPr>
              <a:spcBef>
                <a:spcPts val="28"/>
              </a:spcBef>
            </a:pPr>
            <a:endParaRPr sz="665">
              <a:latin typeface="Calibri"/>
              <a:cs typeface="Calibri"/>
            </a:endParaRPr>
          </a:p>
          <a:p>
            <a:pPr marL="6495" marR="2598">
              <a:lnSpc>
                <a:spcPts val="521"/>
              </a:lnSpc>
            </a:pPr>
            <a:r>
              <a:rPr sz="460" spc="15" dirty="0">
                <a:latin typeface="Calibri"/>
                <a:cs typeface="Calibri"/>
              </a:rPr>
              <a:t>The </a:t>
            </a:r>
            <a:r>
              <a:rPr sz="460" spc="10" dirty="0">
                <a:latin typeface="Calibri"/>
                <a:cs typeface="Calibri"/>
              </a:rPr>
              <a:t>Physical </a:t>
            </a:r>
            <a:r>
              <a:rPr sz="460" spc="8" dirty="0">
                <a:latin typeface="Calibri"/>
                <a:cs typeface="Calibri"/>
              </a:rPr>
              <a:t>Development </a:t>
            </a:r>
            <a:r>
              <a:rPr sz="460" spc="10" dirty="0">
                <a:latin typeface="Calibri"/>
                <a:cs typeface="Calibri"/>
              </a:rPr>
              <a:t>knowledge </a:t>
            </a:r>
            <a:r>
              <a:rPr sz="460" spc="15" dirty="0">
                <a:latin typeface="Calibri"/>
                <a:cs typeface="Calibri"/>
              </a:rPr>
              <a:t>or </a:t>
            </a:r>
            <a:r>
              <a:rPr sz="460" spc="3" dirty="0">
                <a:latin typeface="Calibri"/>
                <a:cs typeface="Calibri"/>
              </a:rPr>
              <a:t>skill </a:t>
            </a:r>
            <a:r>
              <a:rPr sz="460" spc="13" dirty="0">
                <a:latin typeface="Calibri"/>
                <a:cs typeface="Calibri"/>
              </a:rPr>
              <a:t>areas </a:t>
            </a:r>
            <a:r>
              <a:rPr sz="460" spc="-5" dirty="0">
                <a:latin typeface="Calibri"/>
                <a:cs typeface="Calibri"/>
              </a:rPr>
              <a:t>in </a:t>
            </a:r>
            <a:r>
              <a:rPr sz="460" spc="5" dirty="0">
                <a:latin typeface="Calibri"/>
                <a:cs typeface="Calibri"/>
              </a:rPr>
              <a:t>this </a:t>
            </a:r>
            <a:r>
              <a:rPr sz="460" spc="13" dirty="0">
                <a:latin typeface="Calibri"/>
                <a:cs typeface="Calibri"/>
              </a:rPr>
              <a:t>domain </a:t>
            </a:r>
            <a:r>
              <a:rPr sz="460" spc="-3" dirty="0">
                <a:latin typeface="Calibri"/>
                <a:cs typeface="Calibri"/>
              </a:rPr>
              <a:t>include </a:t>
            </a:r>
            <a:r>
              <a:rPr sz="460" spc="13" dirty="0">
                <a:latin typeface="Calibri"/>
                <a:cs typeface="Calibri"/>
              </a:rPr>
              <a:t>perceptualmotor </a:t>
            </a:r>
            <a:r>
              <a:rPr sz="460" dirty="0">
                <a:latin typeface="Calibri"/>
                <a:cs typeface="Calibri"/>
              </a:rPr>
              <a:t>skills </a:t>
            </a:r>
            <a:r>
              <a:rPr sz="460" spc="13" dirty="0">
                <a:latin typeface="Calibri"/>
                <a:cs typeface="Calibri"/>
              </a:rPr>
              <a:t>and </a:t>
            </a:r>
            <a:r>
              <a:rPr sz="460" spc="15" dirty="0">
                <a:latin typeface="Calibri"/>
                <a:cs typeface="Calibri"/>
              </a:rPr>
              <a:t>movement concepts, </a:t>
            </a:r>
            <a:r>
              <a:rPr sz="460" spc="26" dirty="0">
                <a:latin typeface="Calibri"/>
                <a:cs typeface="Calibri"/>
              </a:rPr>
              <a:t>gross </a:t>
            </a:r>
            <a:r>
              <a:rPr sz="460" spc="20" dirty="0">
                <a:latin typeface="Calibri"/>
                <a:cs typeface="Calibri"/>
              </a:rPr>
              <a:t>locomotor </a:t>
            </a:r>
            <a:r>
              <a:rPr sz="460" spc="23" dirty="0">
                <a:latin typeface="Calibri"/>
                <a:cs typeface="Calibri"/>
              </a:rPr>
              <a:t> </a:t>
            </a:r>
            <a:r>
              <a:rPr sz="460" spc="15" dirty="0">
                <a:latin typeface="Calibri"/>
                <a:cs typeface="Calibri"/>
              </a:rPr>
              <a:t>movement</a:t>
            </a:r>
            <a:r>
              <a:rPr sz="460" spc="20" dirty="0">
                <a:latin typeface="Calibri"/>
                <a:cs typeface="Calibri"/>
              </a:rPr>
              <a:t> </a:t>
            </a:r>
            <a:r>
              <a:rPr sz="460" spc="3" dirty="0">
                <a:latin typeface="Calibri"/>
                <a:cs typeface="Calibri"/>
              </a:rPr>
              <a:t>skills,</a:t>
            </a:r>
            <a:r>
              <a:rPr sz="460" spc="-3" dirty="0">
                <a:latin typeface="Calibri"/>
                <a:cs typeface="Calibri"/>
              </a:rPr>
              <a:t> </a:t>
            </a:r>
            <a:r>
              <a:rPr sz="460" spc="26" dirty="0">
                <a:latin typeface="Calibri"/>
                <a:cs typeface="Calibri"/>
              </a:rPr>
              <a:t>gross</a:t>
            </a:r>
            <a:r>
              <a:rPr sz="460" spc="13" dirty="0">
                <a:latin typeface="Calibri"/>
                <a:cs typeface="Calibri"/>
              </a:rPr>
              <a:t> </a:t>
            </a:r>
            <a:r>
              <a:rPr sz="460" spc="23" dirty="0">
                <a:latin typeface="Calibri"/>
                <a:cs typeface="Calibri"/>
              </a:rPr>
              <a:t>motor</a:t>
            </a:r>
            <a:r>
              <a:rPr sz="460" spc="-15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manipulative</a:t>
            </a:r>
            <a:r>
              <a:rPr sz="460" spc="10" dirty="0">
                <a:latin typeface="Calibri"/>
                <a:cs typeface="Calibri"/>
              </a:rPr>
              <a:t> </a:t>
            </a:r>
            <a:r>
              <a:rPr sz="460" spc="3" dirty="0">
                <a:latin typeface="Calibri"/>
                <a:cs typeface="Calibri"/>
              </a:rPr>
              <a:t>skills,</a:t>
            </a:r>
            <a:r>
              <a:rPr sz="460" spc="-3" dirty="0">
                <a:latin typeface="Calibri"/>
                <a:cs typeface="Calibri"/>
              </a:rPr>
              <a:t> </a:t>
            </a:r>
            <a:r>
              <a:rPr sz="460" spc="-8" dirty="0">
                <a:latin typeface="Calibri"/>
                <a:cs typeface="Calibri"/>
              </a:rPr>
              <a:t>f</a:t>
            </a:r>
            <a:r>
              <a:rPr sz="460" spc="-54" dirty="0">
                <a:latin typeface="Calibri"/>
                <a:cs typeface="Calibri"/>
              </a:rPr>
              <a:t> </a:t>
            </a:r>
            <a:r>
              <a:rPr sz="460" spc="-5" dirty="0">
                <a:latin typeface="Calibri"/>
                <a:cs typeface="Calibri"/>
              </a:rPr>
              <a:t>ine</a:t>
            </a:r>
            <a:r>
              <a:rPr sz="460" spc="10" dirty="0">
                <a:latin typeface="Calibri"/>
                <a:cs typeface="Calibri"/>
              </a:rPr>
              <a:t> </a:t>
            </a:r>
            <a:r>
              <a:rPr sz="460" spc="23" dirty="0">
                <a:latin typeface="Calibri"/>
                <a:cs typeface="Calibri"/>
              </a:rPr>
              <a:t>motor</a:t>
            </a:r>
            <a:r>
              <a:rPr sz="460" spc="-15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manipulative</a:t>
            </a:r>
            <a:r>
              <a:rPr sz="460" spc="8" dirty="0">
                <a:latin typeface="Calibri"/>
                <a:cs typeface="Calibri"/>
              </a:rPr>
              <a:t> </a:t>
            </a:r>
            <a:r>
              <a:rPr sz="460" spc="3" dirty="0">
                <a:latin typeface="Calibri"/>
                <a:cs typeface="Calibri"/>
              </a:rPr>
              <a:t>skills,</a:t>
            </a:r>
            <a:r>
              <a:rPr sz="460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and</a:t>
            </a:r>
            <a:r>
              <a:rPr sz="460" spc="-18" dirty="0">
                <a:latin typeface="Calibri"/>
                <a:cs typeface="Calibri"/>
              </a:rPr>
              <a:t> </a:t>
            </a:r>
            <a:r>
              <a:rPr sz="460" spc="8" dirty="0">
                <a:latin typeface="Calibri"/>
                <a:cs typeface="Calibri"/>
              </a:rPr>
              <a:t>active </a:t>
            </a:r>
            <a:r>
              <a:rPr sz="460" spc="10" dirty="0">
                <a:latin typeface="Calibri"/>
                <a:cs typeface="Calibri"/>
              </a:rPr>
              <a:t>physical</a:t>
            </a:r>
            <a:r>
              <a:rPr sz="460" spc="-33" dirty="0">
                <a:latin typeface="Calibri"/>
                <a:cs typeface="Calibri"/>
              </a:rPr>
              <a:t> </a:t>
            </a:r>
            <a:r>
              <a:rPr sz="460" spc="3" dirty="0">
                <a:latin typeface="Calibri"/>
                <a:cs typeface="Calibri"/>
              </a:rPr>
              <a:t>play.</a:t>
            </a:r>
            <a:r>
              <a:rPr sz="460" spc="-3" dirty="0">
                <a:latin typeface="Calibri"/>
                <a:cs typeface="Calibri"/>
              </a:rPr>
              <a:t> </a:t>
            </a:r>
            <a:r>
              <a:rPr sz="460" spc="15" dirty="0">
                <a:latin typeface="Calibri"/>
                <a:cs typeface="Calibri"/>
              </a:rPr>
              <a:t>The</a:t>
            </a:r>
            <a:r>
              <a:rPr sz="460" spc="10" dirty="0">
                <a:latin typeface="Calibri"/>
                <a:cs typeface="Calibri"/>
              </a:rPr>
              <a:t> </a:t>
            </a:r>
            <a:r>
              <a:rPr sz="460" spc="8" dirty="0">
                <a:latin typeface="Calibri"/>
                <a:cs typeface="Calibri"/>
              </a:rPr>
              <a:t>Health</a:t>
            </a:r>
            <a:r>
              <a:rPr sz="460" spc="-13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knowledge </a:t>
            </a:r>
            <a:r>
              <a:rPr sz="460" spc="15" dirty="0">
                <a:latin typeface="Calibri"/>
                <a:cs typeface="Calibri"/>
              </a:rPr>
              <a:t>or</a:t>
            </a:r>
            <a:r>
              <a:rPr sz="460" spc="-18" dirty="0">
                <a:latin typeface="Calibri"/>
                <a:cs typeface="Calibri"/>
              </a:rPr>
              <a:t> </a:t>
            </a:r>
            <a:r>
              <a:rPr sz="460" spc="3" dirty="0">
                <a:latin typeface="Calibri"/>
                <a:cs typeface="Calibri"/>
              </a:rPr>
              <a:t>skill</a:t>
            </a:r>
            <a:r>
              <a:rPr sz="460" spc="-36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areas </a:t>
            </a:r>
            <a:r>
              <a:rPr sz="460" spc="-5" dirty="0">
                <a:latin typeface="Calibri"/>
                <a:cs typeface="Calibri"/>
              </a:rPr>
              <a:t>in</a:t>
            </a:r>
            <a:r>
              <a:rPr sz="460" spc="-15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this </a:t>
            </a:r>
            <a:r>
              <a:rPr sz="460" spc="8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domain</a:t>
            </a:r>
            <a:r>
              <a:rPr sz="460" spc="-20" dirty="0">
                <a:latin typeface="Calibri"/>
                <a:cs typeface="Calibri"/>
              </a:rPr>
              <a:t> </a:t>
            </a:r>
            <a:r>
              <a:rPr sz="460" spc="-3" dirty="0">
                <a:latin typeface="Calibri"/>
                <a:cs typeface="Calibri"/>
              </a:rPr>
              <a:t>include</a:t>
            </a:r>
            <a:r>
              <a:rPr sz="460" spc="5" dirty="0">
                <a:latin typeface="Calibri"/>
                <a:cs typeface="Calibri"/>
              </a:rPr>
              <a:t> nutrition,</a:t>
            </a:r>
            <a:r>
              <a:rPr sz="460" spc="-5" dirty="0">
                <a:latin typeface="Calibri"/>
                <a:cs typeface="Calibri"/>
              </a:rPr>
              <a:t> </a:t>
            </a:r>
            <a:r>
              <a:rPr sz="460" spc="20" dirty="0">
                <a:latin typeface="Calibri"/>
                <a:cs typeface="Calibri"/>
              </a:rPr>
              <a:t>safety,</a:t>
            </a:r>
            <a:r>
              <a:rPr sz="460" spc="-5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and</a:t>
            </a:r>
            <a:r>
              <a:rPr sz="460" spc="-23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personal</a:t>
            </a:r>
            <a:r>
              <a:rPr sz="460" spc="-38" dirty="0">
                <a:latin typeface="Calibri"/>
                <a:cs typeface="Calibri"/>
              </a:rPr>
              <a:t> </a:t>
            </a:r>
            <a:r>
              <a:rPr sz="460" spc="8" dirty="0">
                <a:latin typeface="Calibri"/>
                <a:cs typeface="Calibri"/>
              </a:rPr>
              <a:t>care</a:t>
            </a:r>
            <a:r>
              <a:rPr sz="460" spc="5" dirty="0">
                <a:latin typeface="Calibri"/>
                <a:cs typeface="Calibri"/>
              </a:rPr>
              <a:t> </a:t>
            </a:r>
            <a:r>
              <a:rPr sz="460" spc="8" dirty="0">
                <a:latin typeface="Calibri"/>
                <a:cs typeface="Calibri"/>
              </a:rPr>
              <a:t>routines</a:t>
            </a:r>
            <a:r>
              <a:rPr sz="460" spc="10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(hygiene,</a:t>
            </a:r>
            <a:r>
              <a:rPr sz="460" spc="-5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feeding,</a:t>
            </a:r>
            <a:r>
              <a:rPr sz="460" spc="-5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dressing).</a:t>
            </a:r>
            <a:endParaRPr sz="460">
              <a:latin typeface="Calibri"/>
              <a:cs typeface="Calibri"/>
            </a:endParaRPr>
          </a:p>
          <a:p>
            <a:pPr>
              <a:spcBef>
                <a:spcPts val="8"/>
              </a:spcBef>
            </a:pPr>
            <a:endParaRPr sz="460">
              <a:latin typeface="Calibri"/>
              <a:cs typeface="Calibri"/>
            </a:endParaRPr>
          </a:p>
          <a:p>
            <a:pPr marL="6495">
              <a:lnSpc>
                <a:spcPts val="537"/>
              </a:lnSpc>
              <a:spcBef>
                <a:spcPts val="3"/>
              </a:spcBef>
            </a:pPr>
            <a:r>
              <a:rPr sz="460" b="1" spc="31" dirty="0">
                <a:latin typeface="Calibri"/>
                <a:cs typeface="Calibri"/>
              </a:rPr>
              <a:t>F</a:t>
            </a:r>
            <a:r>
              <a:rPr sz="460" b="1" spc="15" dirty="0">
                <a:latin typeface="Calibri"/>
                <a:cs typeface="Calibri"/>
              </a:rPr>
              <a:t>a</a:t>
            </a:r>
            <a:r>
              <a:rPr sz="460" b="1" spc="8" dirty="0">
                <a:latin typeface="Calibri"/>
                <a:cs typeface="Calibri"/>
              </a:rPr>
              <a:t>l</a:t>
            </a:r>
            <a:r>
              <a:rPr sz="460" b="1" spc="18" dirty="0">
                <a:latin typeface="Calibri"/>
                <a:cs typeface="Calibri"/>
              </a:rPr>
              <a:t>l</a:t>
            </a:r>
            <a:r>
              <a:rPr sz="460" b="1" spc="-23" dirty="0">
                <a:latin typeface="Calibri"/>
                <a:cs typeface="Calibri"/>
              </a:rPr>
              <a:t> </a:t>
            </a:r>
            <a:r>
              <a:rPr sz="460" b="1" spc="41" dirty="0">
                <a:latin typeface="Calibri"/>
                <a:cs typeface="Calibri"/>
              </a:rPr>
              <a:t>202</a:t>
            </a:r>
            <a:r>
              <a:rPr sz="460" b="1" spc="8" dirty="0">
                <a:latin typeface="Calibri"/>
                <a:cs typeface="Calibri"/>
              </a:rPr>
              <a:t>1</a:t>
            </a:r>
            <a:endParaRPr sz="460">
              <a:latin typeface="Calibri"/>
              <a:cs typeface="Calibri"/>
            </a:endParaRPr>
          </a:p>
          <a:p>
            <a:pPr marL="6495">
              <a:lnSpc>
                <a:spcPts val="537"/>
              </a:lnSpc>
            </a:pPr>
            <a:r>
              <a:rPr sz="460" spc="-3" dirty="0">
                <a:latin typeface="Calibri"/>
                <a:cs typeface="Calibri"/>
              </a:rPr>
              <a:t>(n=16)</a:t>
            </a:r>
            <a:endParaRPr sz="460">
              <a:latin typeface="Calibri"/>
              <a:cs typeface="Calibri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3321194" y="3471862"/>
            <a:ext cx="448108" cy="116898"/>
            <a:chOff x="1440180" y="6789420"/>
            <a:chExt cx="876300" cy="228600"/>
          </a:xfrm>
        </p:grpSpPr>
        <p:sp>
          <p:nvSpPr>
            <p:cNvPr id="133" name="object 133"/>
            <p:cNvSpPr/>
            <p:nvPr/>
          </p:nvSpPr>
          <p:spPr>
            <a:xfrm>
              <a:off x="1440180" y="6789420"/>
              <a:ext cx="876300" cy="228600"/>
            </a:xfrm>
            <a:custGeom>
              <a:avLst/>
              <a:gdLst/>
              <a:ahLst/>
              <a:cxnLst/>
              <a:rect l="l" t="t" r="r" b="b"/>
              <a:pathLst>
                <a:path w="876300" h="228600">
                  <a:moveTo>
                    <a:pt x="87630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876300" y="0"/>
                  </a:lnTo>
                  <a:lnTo>
                    <a:pt x="876300" y="228600"/>
                  </a:lnTo>
                  <a:close/>
                </a:path>
              </a:pathLst>
            </a:custGeom>
            <a:solidFill>
              <a:srgbClr val="FDE4BA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443990" y="678942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16"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5631873" y="3471862"/>
            <a:ext cx="767628" cy="116898"/>
            <a:chOff x="5958840" y="6789420"/>
            <a:chExt cx="1501140" cy="228600"/>
          </a:xfrm>
        </p:grpSpPr>
        <p:sp>
          <p:nvSpPr>
            <p:cNvPr id="136" name="object 136"/>
            <p:cNvSpPr/>
            <p:nvPr/>
          </p:nvSpPr>
          <p:spPr>
            <a:xfrm>
              <a:off x="5958840" y="6789420"/>
              <a:ext cx="1501140" cy="228600"/>
            </a:xfrm>
            <a:custGeom>
              <a:avLst/>
              <a:gdLst/>
              <a:ahLst/>
              <a:cxnLst/>
              <a:rect l="l" t="t" r="r" b="b"/>
              <a:pathLst>
                <a:path w="1501140" h="228600">
                  <a:moveTo>
                    <a:pt x="150114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1501140" y="0"/>
                  </a:lnTo>
                  <a:lnTo>
                    <a:pt x="1501140" y="228600"/>
                  </a:lnTo>
                  <a:close/>
                </a:path>
              </a:pathLst>
            </a:custGeom>
            <a:solidFill>
              <a:srgbClr val="E6E0EE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456169" y="678942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16"/>
            </a:p>
          </p:txBody>
        </p:sp>
      </p:grpSp>
      <p:graphicFrame>
        <p:nvGraphicFramePr>
          <p:cNvPr id="138" name="object 138"/>
          <p:cNvGraphicFramePr>
            <a:graphicFrameLocks noGrp="1"/>
          </p:cNvGraphicFramePr>
          <p:nvPr/>
        </p:nvGraphicFramePr>
        <p:xfrm>
          <a:off x="3765406" y="3467966"/>
          <a:ext cx="1862569" cy="1168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6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04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66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68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FDD3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DBE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B8DD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8AC6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8AC6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DBE4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B8CC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8AA9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9" name="object 139"/>
          <p:cNvSpPr/>
          <p:nvPr/>
        </p:nvSpPr>
        <p:spPr>
          <a:xfrm>
            <a:off x="3864769" y="4204422"/>
            <a:ext cx="3897" cy="58449"/>
          </a:xfrm>
          <a:custGeom>
            <a:avLst/>
            <a:gdLst/>
            <a:ahLst/>
            <a:cxnLst/>
            <a:rect l="l" t="t" r="r" b="b"/>
            <a:pathLst>
              <a:path w="7619" h="114300">
                <a:moveTo>
                  <a:pt x="0" y="114300"/>
                </a:moveTo>
                <a:lnTo>
                  <a:pt x="0" y="0"/>
                </a:lnTo>
              </a:path>
              <a:path w="7619" h="114300">
                <a:moveTo>
                  <a:pt x="7619" y="114300"/>
                </a:moveTo>
                <a:lnTo>
                  <a:pt x="7619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140" name="object 140"/>
          <p:cNvSpPr/>
          <p:nvPr/>
        </p:nvSpPr>
        <p:spPr>
          <a:xfrm>
            <a:off x="3323143" y="4204422"/>
            <a:ext cx="0" cy="58449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141" name="object 141"/>
          <p:cNvSpPr txBox="1"/>
          <p:nvPr/>
        </p:nvSpPr>
        <p:spPr>
          <a:xfrm>
            <a:off x="3515374" y="4194030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4192082" y="4204422"/>
            <a:ext cx="3897" cy="58449"/>
          </a:xfrm>
          <a:custGeom>
            <a:avLst/>
            <a:gdLst/>
            <a:ahLst/>
            <a:cxnLst/>
            <a:rect l="l" t="t" r="r" b="b"/>
            <a:pathLst>
              <a:path w="7619" h="114300">
                <a:moveTo>
                  <a:pt x="0" y="114300"/>
                </a:moveTo>
                <a:lnTo>
                  <a:pt x="0" y="0"/>
                </a:lnTo>
              </a:path>
              <a:path w="7619" h="114300">
                <a:moveTo>
                  <a:pt x="7619" y="114300"/>
                </a:moveTo>
                <a:lnTo>
                  <a:pt x="7619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143" name="object 143"/>
          <p:cNvSpPr txBox="1"/>
          <p:nvPr/>
        </p:nvSpPr>
        <p:spPr>
          <a:xfrm>
            <a:off x="3951792" y="4194030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4550569" y="4204422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145" name="object 145"/>
          <p:cNvSpPr txBox="1"/>
          <p:nvPr/>
        </p:nvSpPr>
        <p:spPr>
          <a:xfrm>
            <a:off x="4294692" y="4194030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4835020" y="4204422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147" name="object 147"/>
          <p:cNvSpPr txBox="1"/>
          <p:nvPr/>
        </p:nvSpPr>
        <p:spPr>
          <a:xfrm>
            <a:off x="4592782" y="4194030"/>
            <a:ext cx="203922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1" dirty="0">
                <a:latin typeface="Calibri"/>
                <a:cs typeface="Calibri"/>
              </a:rPr>
              <a:t>69%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-5" dirty="0">
                <a:latin typeface="Calibri"/>
                <a:cs typeface="Calibri"/>
              </a:rPr>
              <a:t>(11)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5080505" y="4204422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149" name="object 149"/>
          <p:cNvSpPr txBox="1"/>
          <p:nvPr/>
        </p:nvSpPr>
        <p:spPr>
          <a:xfrm>
            <a:off x="4871388" y="4194030"/>
            <a:ext cx="176645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20" dirty="0">
                <a:latin typeface="Calibri"/>
                <a:cs typeface="Calibri"/>
              </a:rPr>
              <a:t>19%</a:t>
            </a:r>
            <a:r>
              <a:rPr sz="384" spc="10" dirty="0">
                <a:latin typeface="Calibri"/>
                <a:cs typeface="Calibri"/>
              </a:rPr>
              <a:t> </a:t>
            </a:r>
            <a:r>
              <a:rPr sz="384" spc="-3" dirty="0">
                <a:latin typeface="Calibri"/>
                <a:cs typeface="Calibri"/>
              </a:rPr>
              <a:t>(3)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5364956" y="4204422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151" name="object 151"/>
          <p:cNvSpPr txBox="1"/>
          <p:nvPr/>
        </p:nvSpPr>
        <p:spPr>
          <a:xfrm>
            <a:off x="5148046" y="4194030"/>
            <a:ext cx="153266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6%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-3" dirty="0">
                <a:latin typeface="Calibri"/>
                <a:cs typeface="Calibri"/>
              </a:rPr>
              <a:t>(1)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5657200" y="4204422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153" name="object 153"/>
          <p:cNvSpPr txBox="1"/>
          <p:nvPr/>
        </p:nvSpPr>
        <p:spPr>
          <a:xfrm>
            <a:off x="5434445" y="4194030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6401449" y="4204422"/>
            <a:ext cx="0" cy="58449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155" name="object 155"/>
          <p:cNvSpPr txBox="1"/>
          <p:nvPr/>
        </p:nvSpPr>
        <p:spPr>
          <a:xfrm>
            <a:off x="5954640" y="4194030"/>
            <a:ext cx="153266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6%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-3" dirty="0">
                <a:latin typeface="Calibri"/>
                <a:cs typeface="Calibri"/>
              </a:rPr>
              <a:t>(1)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2714625" y="3710854"/>
            <a:ext cx="3277358" cy="469248"/>
          </a:xfrm>
          <a:prstGeom prst="rect">
            <a:avLst/>
          </a:prstGeom>
        </p:spPr>
        <p:txBody>
          <a:bodyPr vert="horz" wrap="square" lIns="0" tIns="6494" rIns="0" bIns="0" rtlCol="0">
            <a:spAutoFit/>
          </a:bodyPr>
          <a:lstStyle/>
          <a:p>
            <a:pPr marL="181854">
              <a:spcBef>
                <a:spcPts val="51"/>
              </a:spcBef>
            </a:pPr>
            <a:r>
              <a:rPr sz="614" spc="23" dirty="0">
                <a:latin typeface="Calibri"/>
                <a:cs typeface="Calibri"/>
              </a:rPr>
              <a:t>Health</a:t>
            </a:r>
            <a:endParaRPr sz="614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639">
              <a:latin typeface="Calibri"/>
              <a:cs typeface="Calibri"/>
            </a:endParaRPr>
          </a:p>
          <a:p>
            <a:pPr marL="6495">
              <a:spcBef>
                <a:spcPts val="3"/>
              </a:spcBef>
            </a:pPr>
            <a:r>
              <a:rPr sz="460" spc="15" dirty="0">
                <a:latin typeface="Calibri"/>
                <a:cs typeface="Calibri"/>
              </a:rPr>
              <a:t>The</a:t>
            </a:r>
            <a:r>
              <a:rPr sz="460" spc="10" dirty="0">
                <a:latin typeface="Calibri"/>
                <a:cs typeface="Calibri"/>
              </a:rPr>
              <a:t> </a:t>
            </a:r>
            <a:r>
              <a:rPr sz="460" spc="8" dirty="0">
                <a:latin typeface="Calibri"/>
                <a:cs typeface="Calibri"/>
              </a:rPr>
              <a:t>Health</a:t>
            </a:r>
            <a:r>
              <a:rPr sz="460" spc="-13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knowledge </a:t>
            </a:r>
            <a:r>
              <a:rPr sz="460" spc="15" dirty="0">
                <a:latin typeface="Calibri"/>
                <a:cs typeface="Calibri"/>
              </a:rPr>
              <a:t>or</a:t>
            </a:r>
            <a:r>
              <a:rPr sz="460" spc="-15" dirty="0">
                <a:latin typeface="Calibri"/>
                <a:cs typeface="Calibri"/>
              </a:rPr>
              <a:t> </a:t>
            </a:r>
            <a:r>
              <a:rPr sz="460" spc="3" dirty="0">
                <a:latin typeface="Calibri"/>
                <a:cs typeface="Calibri"/>
              </a:rPr>
              <a:t>skill</a:t>
            </a:r>
            <a:r>
              <a:rPr sz="460" spc="-36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areas </a:t>
            </a:r>
            <a:r>
              <a:rPr sz="460" spc="-5" dirty="0">
                <a:latin typeface="Calibri"/>
                <a:cs typeface="Calibri"/>
              </a:rPr>
              <a:t>in</a:t>
            </a:r>
            <a:r>
              <a:rPr sz="460" spc="-15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this</a:t>
            </a:r>
            <a:r>
              <a:rPr sz="460" spc="13" dirty="0">
                <a:latin typeface="Calibri"/>
                <a:cs typeface="Calibri"/>
              </a:rPr>
              <a:t> domain</a:t>
            </a:r>
            <a:r>
              <a:rPr sz="460" spc="-15" dirty="0">
                <a:latin typeface="Calibri"/>
                <a:cs typeface="Calibri"/>
              </a:rPr>
              <a:t> </a:t>
            </a:r>
            <a:r>
              <a:rPr sz="460" spc="-3" dirty="0">
                <a:latin typeface="Calibri"/>
                <a:cs typeface="Calibri"/>
              </a:rPr>
              <a:t>include</a:t>
            </a:r>
            <a:r>
              <a:rPr sz="460" spc="10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nutrition,</a:t>
            </a:r>
            <a:r>
              <a:rPr sz="460" dirty="0">
                <a:latin typeface="Calibri"/>
                <a:cs typeface="Calibri"/>
              </a:rPr>
              <a:t> </a:t>
            </a:r>
            <a:r>
              <a:rPr sz="460" spc="20" dirty="0">
                <a:latin typeface="Calibri"/>
                <a:cs typeface="Calibri"/>
              </a:rPr>
              <a:t>safety,</a:t>
            </a:r>
            <a:r>
              <a:rPr sz="460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and</a:t>
            </a:r>
            <a:r>
              <a:rPr sz="460" spc="-18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personal</a:t>
            </a:r>
            <a:r>
              <a:rPr sz="460" spc="-36" dirty="0">
                <a:latin typeface="Calibri"/>
                <a:cs typeface="Calibri"/>
              </a:rPr>
              <a:t> </a:t>
            </a:r>
            <a:r>
              <a:rPr sz="460" spc="8" dirty="0">
                <a:latin typeface="Calibri"/>
                <a:cs typeface="Calibri"/>
              </a:rPr>
              <a:t>care</a:t>
            </a:r>
            <a:r>
              <a:rPr sz="460" spc="10" dirty="0">
                <a:latin typeface="Calibri"/>
                <a:cs typeface="Calibri"/>
              </a:rPr>
              <a:t> </a:t>
            </a:r>
            <a:r>
              <a:rPr sz="460" spc="8" dirty="0">
                <a:latin typeface="Calibri"/>
                <a:cs typeface="Calibri"/>
              </a:rPr>
              <a:t>routines</a:t>
            </a:r>
            <a:r>
              <a:rPr sz="460" spc="15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(hygiene,</a:t>
            </a:r>
            <a:r>
              <a:rPr sz="460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feeding,</a:t>
            </a:r>
            <a:r>
              <a:rPr sz="460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dressing).</a:t>
            </a:r>
            <a:endParaRPr sz="460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460">
              <a:latin typeface="Calibri"/>
              <a:cs typeface="Calibri"/>
            </a:endParaRPr>
          </a:p>
          <a:p>
            <a:pPr marL="6495">
              <a:lnSpc>
                <a:spcPts val="537"/>
              </a:lnSpc>
            </a:pPr>
            <a:r>
              <a:rPr sz="460" b="1" spc="31" dirty="0">
                <a:latin typeface="Calibri"/>
                <a:cs typeface="Calibri"/>
              </a:rPr>
              <a:t>F</a:t>
            </a:r>
            <a:r>
              <a:rPr sz="460" b="1" spc="15" dirty="0">
                <a:latin typeface="Calibri"/>
                <a:cs typeface="Calibri"/>
              </a:rPr>
              <a:t>a</a:t>
            </a:r>
            <a:r>
              <a:rPr sz="460" b="1" spc="8" dirty="0">
                <a:latin typeface="Calibri"/>
                <a:cs typeface="Calibri"/>
              </a:rPr>
              <a:t>l</a:t>
            </a:r>
            <a:r>
              <a:rPr sz="460" b="1" spc="18" dirty="0">
                <a:latin typeface="Calibri"/>
                <a:cs typeface="Calibri"/>
              </a:rPr>
              <a:t>l</a:t>
            </a:r>
            <a:r>
              <a:rPr sz="460" b="1" spc="-23" dirty="0">
                <a:latin typeface="Calibri"/>
                <a:cs typeface="Calibri"/>
              </a:rPr>
              <a:t> </a:t>
            </a:r>
            <a:r>
              <a:rPr sz="460" b="1" spc="41" dirty="0">
                <a:latin typeface="Calibri"/>
                <a:cs typeface="Calibri"/>
              </a:rPr>
              <a:t>202</a:t>
            </a:r>
            <a:r>
              <a:rPr sz="460" b="1" spc="8" dirty="0">
                <a:latin typeface="Calibri"/>
                <a:cs typeface="Calibri"/>
              </a:rPr>
              <a:t>1</a:t>
            </a:r>
            <a:endParaRPr sz="460">
              <a:latin typeface="Calibri"/>
              <a:cs typeface="Calibri"/>
            </a:endParaRPr>
          </a:p>
          <a:p>
            <a:pPr marL="6495">
              <a:lnSpc>
                <a:spcPts val="537"/>
              </a:lnSpc>
            </a:pPr>
            <a:r>
              <a:rPr sz="460" spc="-3" dirty="0">
                <a:latin typeface="Calibri"/>
                <a:cs typeface="Calibri"/>
              </a:rPr>
              <a:t>(n=16)</a:t>
            </a:r>
            <a:endParaRPr sz="460">
              <a:latin typeface="Calibri"/>
              <a:cs typeface="Calibri"/>
            </a:endParaRPr>
          </a:p>
        </p:txBody>
      </p:sp>
      <p:grpSp>
        <p:nvGrpSpPr>
          <p:cNvPr id="157" name="object 157"/>
          <p:cNvGrpSpPr/>
          <p:nvPr/>
        </p:nvGrpSpPr>
        <p:grpSpPr>
          <a:xfrm>
            <a:off x="3321194" y="4060248"/>
            <a:ext cx="545523" cy="116898"/>
            <a:chOff x="1440180" y="7940040"/>
            <a:chExt cx="1066800" cy="228600"/>
          </a:xfrm>
        </p:grpSpPr>
        <p:sp>
          <p:nvSpPr>
            <p:cNvPr id="158" name="object 158"/>
            <p:cNvSpPr/>
            <p:nvPr/>
          </p:nvSpPr>
          <p:spPr>
            <a:xfrm>
              <a:off x="1440180" y="7940040"/>
              <a:ext cx="1066800" cy="228600"/>
            </a:xfrm>
            <a:custGeom>
              <a:avLst/>
              <a:gdLst/>
              <a:ahLst/>
              <a:cxnLst/>
              <a:rect l="l" t="t" r="r" b="b"/>
              <a:pathLst>
                <a:path w="1066800" h="228600">
                  <a:moveTo>
                    <a:pt x="106680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1066800" y="0"/>
                  </a:lnTo>
                  <a:lnTo>
                    <a:pt x="1066800" y="228600"/>
                  </a:lnTo>
                  <a:close/>
                </a:path>
              </a:pathLst>
            </a:custGeom>
            <a:solidFill>
              <a:srgbClr val="FDE4BA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443990" y="794004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16"/>
            </a:p>
          </p:txBody>
        </p:sp>
      </p:grpSp>
      <p:grpSp>
        <p:nvGrpSpPr>
          <p:cNvPr id="160" name="object 160"/>
          <p:cNvGrpSpPr/>
          <p:nvPr/>
        </p:nvGrpSpPr>
        <p:grpSpPr>
          <a:xfrm>
            <a:off x="5659149" y="4060248"/>
            <a:ext cx="744249" cy="116898"/>
            <a:chOff x="6012180" y="7940040"/>
            <a:chExt cx="1455420" cy="228600"/>
          </a:xfrm>
        </p:grpSpPr>
        <p:sp>
          <p:nvSpPr>
            <p:cNvPr id="161" name="object 161"/>
            <p:cNvSpPr/>
            <p:nvPr/>
          </p:nvSpPr>
          <p:spPr>
            <a:xfrm>
              <a:off x="6012180" y="7940040"/>
              <a:ext cx="1455420" cy="228600"/>
            </a:xfrm>
            <a:custGeom>
              <a:avLst/>
              <a:gdLst/>
              <a:ahLst/>
              <a:cxnLst/>
              <a:rect l="l" t="t" r="r" b="b"/>
              <a:pathLst>
                <a:path w="1455420" h="228600">
                  <a:moveTo>
                    <a:pt x="145542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1455420" y="0"/>
                  </a:lnTo>
                  <a:lnTo>
                    <a:pt x="1455420" y="228600"/>
                  </a:lnTo>
                  <a:close/>
                </a:path>
              </a:pathLst>
            </a:custGeom>
            <a:solidFill>
              <a:srgbClr val="E6E0EE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463790" y="794004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16"/>
            </a:p>
          </p:txBody>
        </p:sp>
      </p:grpSp>
      <p:graphicFrame>
        <p:nvGraphicFramePr>
          <p:cNvPr id="163" name="object 163"/>
          <p:cNvGraphicFramePr>
            <a:graphicFrameLocks noGrp="1"/>
          </p:cNvGraphicFramePr>
          <p:nvPr/>
        </p:nvGraphicFramePr>
        <p:xfrm>
          <a:off x="3862820" y="4056351"/>
          <a:ext cx="1792430" cy="1168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5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4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2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68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FDD3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DBE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8AC6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8AC6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DBE4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B8CC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8AA9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5" name="object 165"/>
          <p:cNvSpPr txBox="1">
            <a:spLocks noGrp="1"/>
          </p:cNvSpPr>
          <p:nvPr>
            <p:ph type="sldNum" sz="quarter" idx="7"/>
          </p:nvPr>
        </p:nvSpPr>
        <p:spPr>
          <a:xfrm>
            <a:off x="9491035" y="2458834"/>
            <a:ext cx="280585" cy="12824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 marL="6495">
              <a:lnSpc>
                <a:spcPts val="532"/>
              </a:lnSpc>
            </a:pPr>
            <a:r>
              <a:rPr spc="23" dirty="0"/>
              <a:t>P</a:t>
            </a:r>
            <a:r>
              <a:rPr spc="10" dirty="0"/>
              <a:t>a</a:t>
            </a:r>
            <a:r>
              <a:rPr spc="46" dirty="0"/>
              <a:t>g</a:t>
            </a:r>
            <a:r>
              <a:rPr dirty="0"/>
              <a:t>e</a:t>
            </a:r>
            <a:r>
              <a:rPr spc="13" dirty="0"/>
              <a:t> </a:t>
            </a:r>
            <a:fld id="{81D60167-4931-47E6-BA6A-407CBD079E47}" type="slidenum">
              <a:rPr b="1" spc="13" dirty="0"/>
              <a:pPr marL="6495">
                <a:lnSpc>
                  <a:spcPts val="532"/>
                </a:lnSpc>
              </a:pPr>
              <a:t>8</a:t>
            </a:fld>
            <a:r>
              <a:rPr b="1" spc="-33" dirty="0"/>
              <a:t> </a:t>
            </a:r>
            <a:r>
              <a:rPr spc="15" dirty="0"/>
              <a:t>o</a:t>
            </a:r>
            <a:r>
              <a:rPr spc="-5" dirty="0"/>
              <a:t>f</a:t>
            </a:r>
            <a:r>
              <a:rPr spc="20" dirty="0"/>
              <a:t> </a:t>
            </a:r>
            <a:r>
              <a:rPr b="1" spc="13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948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6940" y="255149"/>
            <a:ext cx="120548" cy="1089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6940" y="773395"/>
            <a:ext cx="120548" cy="1089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1120" y="970251"/>
            <a:ext cx="3701761" cy="3195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714625" y="246784"/>
            <a:ext cx="2170726" cy="270219"/>
          </a:xfrm>
          <a:prstGeom prst="rect">
            <a:avLst/>
          </a:prstGeom>
        </p:spPr>
        <p:txBody>
          <a:bodyPr vert="horz" wrap="square" lIns="0" tIns="6494" rIns="0" bIns="0" rtlCol="0">
            <a:spAutoFit/>
          </a:bodyPr>
          <a:lstStyle/>
          <a:p>
            <a:pPr marL="181854">
              <a:spcBef>
                <a:spcPts val="51"/>
              </a:spcBef>
            </a:pPr>
            <a:r>
              <a:rPr sz="614" dirty="0">
                <a:latin typeface="Calibri"/>
                <a:cs typeface="Calibri"/>
              </a:rPr>
              <a:t>Visual</a:t>
            </a:r>
            <a:r>
              <a:rPr sz="614" spc="5" dirty="0">
                <a:latin typeface="Calibri"/>
                <a:cs typeface="Calibri"/>
              </a:rPr>
              <a:t> </a:t>
            </a:r>
            <a:r>
              <a:rPr sz="614" spc="23" dirty="0">
                <a:latin typeface="Calibri"/>
                <a:cs typeface="Calibri"/>
              </a:rPr>
              <a:t>Performing</a:t>
            </a:r>
            <a:r>
              <a:rPr sz="614" spc="8" dirty="0">
                <a:latin typeface="Calibri"/>
                <a:cs typeface="Calibri"/>
              </a:rPr>
              <a:t> </a:t>
            </a:r>
            <a:r>
              <a:rPr sz="614" spc="15" dirty="0">
                <a:latin typeface="Calibri"/>
                <a:cs typeface="Calibri"/>
              </a:rPr>
              <a:t>Arts</a:t>
            </a:r>
            <a:endParaRPr sz="614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639">
              <a:latin typeface="Calibri"/>
              <a:cs typeface="Calibri"/>
            </a:endParaRPr>
          </a:p>
          <a:p>
            <a:pPr marL="6495">
              <a:spcBef>
                <a:spcPts val="3"/>
              </a:spcBef>
            </a:pPr>
            <a:r>
              <a:rPr sz="460" spc="15" dirty="0">
                <a:latin typeface="Calibri"/>
                <a:cs typeface="Calibri"/>
              </a:rPr>
              <a:t>The</a:t>
            </a:r>
            <a:r>
              <a:rPr sz="460" spc="8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knowledge </a:t>
            </a:r>
            <a:r>
              <a:rPr sz="460" spc="15" dirty="0">
                <a:latin typeface="Calibri"/>
                <a:cs typeface="Calibri"/>
              </a:rPr>
              <a:t>or</a:t>
            </a:r>
            <a:r>
              <a:rPr sz="460" spc="-18" dirty="0">
                <a:latin typeface="Calibri"/>
                <a:cs typeface="Calibri"/>
              </a:rPr>
              <a:t> </a:t>
            </a:r>
            <a:r>
              <a:rPr sz="460" spc="3" dirty="0">
                <a:latin typeface="Calibri"/>
                <a:cs typeface="Calibri"/>
              </a:rPr>
              <a:t>skill</a:t>
            </a:r>
            <a:r>
              <a:rPr sz="460" spc="-36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areas </a:t>
            </a:r>
            <a:r>
              <a:rPr sz="460" spc="-5" dirty="0">
                <a:latin typeface="Calibri"/>
                <a:cs typeface="Calibri"/>
              </a:rPr>
              <a:t>in</a:t>
            </a:r>
            <a:r>
              <a:rPr sz="460" spc="-18" dirty="0">
                <a:latin typeface="Calibri"/>
                <a:cs typeface="Calibri"/>
              </a:rPr>
              <a:t> </a:t>
            </a:r>
            <a:r>
              <a:rPr sz="460" spc="5" dirty="0">
                <a:latin typeface="Calibri"/>
                <a:cs typeface="Calibri"/>
              </a:rPr>
              <a:t>this</a:t>
            </a:r>
            <a:r>
              <a:rPr sz="460" spc="13" dirty="0">
                <a:latin typeface="Calibri"/>
                <a:cs typeface="Calibri"/>
              </a:rPr>
              <a:t> domain</a:t>
            </a:r>
            <a:r>
              <a:rPr sz="460" spc="-18" dirty="0">
                <a:latin typeface="Calibri"/>
                <a:cs typeface="Calibri"/>
              </a:rPr>
              <a:t> </a:t>
            </a:r>
            <a:r>
              <a:rPr sz="460" spc="-3" dirty="0">
                <a:latin typeface="Calibri"/>
                <a:cs typeface="Calibri"/>
              </a:rPr>
              <a:t>include</a:t>
            </a:r>
            <a:r>
              <a:rPr sz="460" spc="10" dirty="0">
                <a:latin typeface="Calibri"/>
                <a:cs typeface="Calibri"/>
              </a:rPr>
              <a:t> visual</a:t>
            </a:r>
            <a:r>
              <a:rPr sz="460" spc="-36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art,</a:t>
            </a:r>
            <a:r>
              <a:rPr sz="460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music,</a:t>
            </a:r>
            <a:r>
              <a:rPr sz="460" spc="-3" dirty="0">
                <a:latin typeface="Calibri"/>
                <a:cs typeface="Calibri"/>
              </a:rPr>
              <a:t> </a:t>
            </a:r>
            <a:r>
              <a:rPr sz="460" spc="10" dirty="0">
                <a:latin typeface="Calibri"/>
                <a:cs typeface="Calibri"/>
              </a:rPr>
              <a:t>drama,</a:t>
            </a:r>
            <a:r>
              <a:rPr sz="460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and</a:t>
            </a:r>
            <a:r>
              <a:rPr sz="460" spc="-20" dirty="0">
                <a:latin typeface="Calibri"/>
                <a:cs typeface="Calibri"/>
              </a:rPr>
              <a:t> </a:t>
            </a:r>
            <a:r>
              <a:rPr sz="460" spc="8" dirty="0">
                <a:latin typeface="Calibri"/>
                <a:cs typeface="Calibri"/>
              </a:rPr>
              <a:t>dance.</a:t>
            </a:r>
            <a:endParaRPr sz="46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9971" y="765031"/>
            <a:ext cx="1083902" cy="101070"/>
          </a:xfrm>
          <a:prstGeom prst="rect">
            <a:avLst/>
          </a:prstGeom>
        </p:spPr>
        <p:txBody>
          <a:bodyPr vert="horz" wrap="square" lIns="0" tIns="6494" rIns="0" bIns="0" rtlCol="0">
            <a:spAutoFit/>
          </a:bodyPr>
          <a:lstStyle/>
          <a:p>
            <a:pPr marL="6495">
              <a:spcBef>
                <a:spcPts val="51"/>
              </a:spcBef>
            </a:pPr>
            <a:r>
              <a:rPr sz="614" spc="26" dirty="0">
                <a:latin typeface="Calibri"/>
                <a:cs typeface="Calibri"/>
              </a:rPr>
              <a:t>English</a:t>
            </a:r>
            <a:r>
              <a:rPr sz="614" spc="-18" dirty="0">
                <a:latin typeface="Calibri"/>
                <a:cs typeface="Calibri"/>
              </a:rPr>
              <a:t> </a:t>
            </a:r>
            <a:r>
              <a:rPr sz="614" spc="28" dirty="0">
                <a:latin typeface="Calibri"/>
                <a:cs typeface="Calibri"/>
              </a:rPr>
              <a:t>Language</a:t>
            </a:r>
            <a:r>
              <a:rPr sz="614" spc="-20" dirty="0">
                <a:latin typeface="Calibri"/>
                <a:cs typeface="Calibri"/>
              </a:rPr>
              <a:t> </a:t>
            </a:r>
            <a:r>
              <a:rPr sz="614" spc="18" dirty="0">
                <a:latin typeface="Calibri"/>
                <a:cs typeface="Calibri"/>
              </a:rPr>
              <a:t>Development</a:t>
            </a:r>
            <a:endParaRPr sz="614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2954" y="1076758"/>
            <a:ext cx="349394" cy="77346"/>
          </a:xfrm>
          <a:prstGeom prst="rect">
            <a:avLst/>
          </a:prstGeom>
        </p:spPr>
        <p:txBody>
          <a:bodyPr vert="horz" wrap="square" lIns="0" tIns="6494" rIns="0" bIns="0" rtlCol="0">
            <a:spAutoFit/>
          </a:bodyPr>
          <a:lstStyle/>
          <a:p>
            <a:pPr marL="6495">
              <a:spcBef>
                <a:spcPts val="51"/>
              </a:spcBef>
            </a:pPr>
            <a:r>
              <a:rPr sz="460" spc="8" dirty="0">
                <a:latin typeface="Calibri"/>
                <a:cs typeface="Calibri"/>
              </a:rPr>
              <a:t>Rating </a:t>
            </a:r>
            <a:r>
              <a:rPr sz="460" spc="5" dirty="0">
                <a:latin typeface="Calibri"/>
                <a:cs typeface="Calibri"/>
              </a:rPr>
              <a:t>Period</a:t>
            </a:r>
            <a:endParaRPr sz="46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01637" y="4812290"/>
            <a:ext cx="3740727" cy="7793"/>
          </a:xfrm>
          <a:custGeom>
            <a:avLst/>
            <a:gdLst/>
            <a:ahLst/>
            <a:cxnLst/>
            <a:rect l="l" t="t" r="r" b="b"/>
            <a:pathLst>
              <a:path w="7315200" h="15240">
                <a:moveTo>
                  <a:pt x="7315200" y="0"/>
                </a:moveTo>
                <a:lnTo>
                  <a:pt x="7307580" y="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lnTo>
                  <a:pt x="0" y="15240"/>
                </a:lnTo>
                <a:lnTo>
                  <a:pt x="7620" y="15240"/>
                </a:lnTo>
                <a:lnTo>
                  <a:pt x="7307580" y="15240"/>
                </a:lnTo>
                <a:lnTo>
                  <a:pt x="7315200" y="15240"/>
                </a:lnTo>
                <a:lnTo>
                  <a:pt x="7315200" y="7620"/>
                </a:lnTo>
                <a:lnTo>
                  <a:pt x="7315200" y="0"/>
                </a:lnTo>
                <a:close/>
              </a:path>
            </a:pathLst>
          </a:custGeom>
          <a:solidFill>
            <a:srgbClr val="6DAA49"/>
          </a:solidFill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9" name="object 9"/>
          <p:cNvSpPr txBox="1"/>
          <p:nvPr/>
        </p:nvSpPr>
        <p:spPr>
          <a:xfrm>
            <a:off x="2714625" y="67541"/>
            <a:ext cx="254253" cy="134798"/>
          </a:xfrm>
          <a:prstGeom prst="rect">
            <a:avLst/>
          </a:prstGeom>
        </p:spPr>
        <p:txBody>
          <a:bodyPr vert="horz" wrap="square" lIns="0" tIns="6494" rIns="0" bIns="0" rtlCol="0">
            <a:spAutoFit/>
          </a:bodyPr>
          <a:lstStyle/>
          <a:p>
            <a:pPr marL="6495">
              <a:lnSpc>
                <a:spcPts val="537"/>
              </a:lnSpc>
              <a:spcBef>
                <a:spcPts val="51"/>
              </a:spcBef>
            </a:pPr>
            <a:r>
              <a:rPr sz="460" b="1" spc="31" dirty="0">
                <a:latin typeface="Calibri"/>
                <a:cs typeface="Calibri"/>
              </a:rPr>
              <a:t>F</a:t>
            </a:r>
            <a:r>
              <a:rPr sz="460" b="1" spc="15" dirty="0">
                <a:latin typeface="Calibri"/>
                <a:cs typeface="Calibri"/>
              </a:rPr>
              <a:t>a</a:t>
            </a:r>
            <a:r>
              <a:rPr sz="460" b="1" spc="8" dirty="0">
                <a:latin typeface="Calibri"/>
                <a:cs typeface="Calibri"/>
              </a:rPr>
              <a:t>l</a:t>
            </a:r>
            <a:r>
              <a:rPr sz="460" b="1" spc="18" dirty="0">
                <a:latin typeface="Calibri"/>
                <a:cs typeface="Calibri"/>
              </a:rPr>
              <a:t>l</a:t>
            </a:r>
            <a:r>
              <a:rPr sz="460" b="1" spc="-23" dirty="0">
                <a:latin typeface="Calibri"/>
                <a:cs typeface="Calibri"/>
              </a:rPr>
              <a:t> </a:t>
            </a:r>
            <a:r>
              <a:rPr sz="460" b="1" spc="41" dirty="0">
                <a:latin typeface="Calibri"/>
                <a:cs typeface="Calibri"/>
              </a:rPr>
              <a:t>202</a:t>
            </a:r>
            <a:r>
              <a:rPr sz="460" b="1" spc="8" dirty="0">
                <a:latin typeface="Calibri"/>
                <a:cs typeface="Calibri"/>
              </a:rPr>
              <a:t>1</a:t>
            </a:r>
            <a:endParaRPr sz="460">
              <a:latin typeface="Calibri"/>
              <a:cs typeface="Calibri"/>
            </a:endParaRPr>
          </a:p>
          <a:p>
            <a:pPr marL="6495">
              <a:lnSpc>
                <a:spcPts val="537"/>
              </a:lnSpc>
            </a:pPr>
            <a:r>
              <a:rPr sz="460" dirty="0">
                <a:latin typeface="Calibri"/>
                <a:cs typeface="Calibri"/>
              </a:rPr>
              <a:t>(n=0)</a:t>
            </a:r>
            <a:endParaRPr sz="46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21194" y="85724"/>
            <a:ext cx="3093893" cy="116898"/>
            <a:chOff x="1440180" y="167639"/>
            <a:chExt cx="6050280" cy="228600"/>
          </a:xfrm>
        </p:grpSpPr>
        <p:sp>
          <p:nvSpPr>
            <p:cNvPr id="11" name="object 11"/>
            <p:cNvSpPr/>
            <p:nvPr/>
          </p:nvSpPr>
          <p:spPr>
            <a:xfrm>
              <a:off x="1440180" y="167640"/>
              <a:ext cx="6050280" cy="228600"/>
            </a:xfrm>
            <a:custGeom>
              <a:avLst/>
              <a:gdLst/>
              <a:ahLst/>
              <a:cxnLst/>
              <a:rect l="l" t="t" r="r" b="b"/>
              <a:pathLst>
                <a:path w="6050280" h="228600">
                  <a:moveTo>
                    <a:pt x="605028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6050280" y="0"/>
                  </a:lnTo>
                  <a:lnTo>
                    <a:pt x="6050280" y="22860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12" name="object 12"/>
            <p:cNvSpPr/>
            <p:nvPr/>
          </p:nvSpPr>
          <p:spPr>
            <a:xfrm>
              <a:off x="7486650" y="167639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13" name="object 13"/>
            <p:cNvSpPr/>
            <p:nvPr/>
          </p:nvSpPr>
          <p:spPr>
            <a:xfrm>
              <a:off x="1443990" y="167639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16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25091" y="94817"/>
            <a:ext cx="3086100" cy="77346"/>
          </a:xfrm>
          <a:prstGeom prst="rect">
            <a:avLst/>
          </a:prstGeom>
        </p:spPr>
        <p:txBody>
          <a:bodyPr vert="horz" wrap="square" lIns="0" tIns="6494" rIns="0" bIns="0" rtlCol="0">
            <a:spAutoFit/>
          </a:bodyPr>
          <a:lstStyle/>
          <a:p>
            <a:pPr algn="ctr">
              <a:spcBef>
                <a:spcPts val="51"/>
              </a:spcBef>
            </a:pPr>
            <a:r>
              <a:rPr sz="460" spc="-10" dirty="0">
                <a:latin typeface="Calibri"/>
                <a:cs typeface="Calibri"/>
              </a:rPr>
              <a:t>No</a:t>
            </a:r>
            <a:r>
              <a:rPr sz="460" spc="5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Score</a:t>
            </a:r>
            <a:r>
              <a:rPr sz="460" spc="-3" dirty="0">
                <a:latin typeface="Calibri"/>
                <a:cs typeface="Calibri"/>
              </a:rPr>
              <a:t> Available</a:t>
            </a:r>
            <a:endParaRPr sz="46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14625" y="585788"/>
            <a:ext cx="254253" cy="134798"/>
          </a:xfrm>
          <a:prstGeom prst="rect">
            <a:avLst/>
          </a:prstGeom>
        </p:spPr>
        <p:txBody>
          <a:bodyPr vert="horz" wrap="square" lIns="0" tIns="6494" rIns="0" bIns="0" rtlCol="0">
            <a:spAutoFit/>
          </a:bodyPr>
          <a:lstStyle/>
          <a:p>
            <a:pPr marL="6495">
              <a:lnSpc>
                <a:spcPts val="537"/>
              </a:lnSpc>
              <a:spcBef>
                <a:spcPts val="51"/>
              </a:spcBef>
            </a:pPr>
            <a:r>
              <a:rPr sz="460" b="1" spc="31" dirty="0">
                <a:latin typeface="Calibri"/>
                <a:cs typeface="Calibri"/>
              </a:rPr>
              <a:t>F</a:t>
            </a:r>
            <a:r>
              <a:rPr sz="460" b="1" spc="15" dirty="0">
                <a:latin typeface="Calibri"/>
                <a:cs typeface="Calibri"/>
              </a:rPr>
              <a:t>a</a:t>
            </a:r>
            <a:r>
              <a:rPr sz="460" b="1" spc="8" dirty="0">
                <a:latin typeface="Calibri"/>
                <a:cs typeface="Calibri"/>
              </a:rPr>
              <a:t>l</a:t>
            </a:r>
            <a:r>
              <a:rPr sz="460" b="1" spc="18" dirty="0">
                <a:latin typeface="Calibri"/>
                <a:cs typeface="Calibri"/>
              </a:rPr>
              <a:t>l</a:t>
            </a:r>
            <a:r>
              <a:rPr sz="460" b="1" spc="-23" dirty="0">
                <a:latin typeface="Calibri"/>
                <a:cs typeface="Calibri"/>
              </a:rPr>
              <a:t> </a:t>
            </a:r>
            <a:r>
              <a:rPr sz="460" b="1" spc="41" dirty="0">
                <a:latin typeface="Calibri"/>
                <a:cs typeface="Calibri"/>
              </a:rPr>
              <a:t>202</a:t>
            </a:r>
            <a:r>
              <a:rPr sz="460" b="1" spc="8" dirty="0">
                <a:latin typeface="Calibri"/>
                <a:cs typeface="Calibri"/>
              </a:rPr>
              <a:t>1</a:t>
            </a:r>
            <a:endParaRPr sz="460">
              <a:latin typeface="Calibri"/>
              <a:cs typeface="Calibri"/>
            </a:endParaRPr>
          </a:p>
          <a:p>
            <a:pPr marL="6495">
              <a:lnSpc>
                <a:spcPts val="537"/>
              </a:lnSpc>
            </a:pPr>
            <a:r>
              <a:rPr sz="460" dirty="0">
                <a:latin typeface="Calibri"/>
                <a:cs typeface="Calibri"/>
              </a:rPr>
              <a:t>(n=0)</a:t>
            </a:r>
            <a:endParaRPr sz="46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321194" y="603971"/>
            <a:ext cx="3093893" cy="116898"/>
            <a:chOff x="1440180" y="1181100"/>
            <a:chExt cx="6050280" cy="228600"/>
          </a:xfrm>
        </p:grpSpPr>
        <p:sp>
          <p:nvSpPr>
            <p:cNvPr id="17" name="object 17"/>
            <p:cNvSpPr/>
            <p:nvPr/>
          </p:nvSpPr>
          <p:spPr>
            <a:xfrm>
              <a:off x="1440180" y="1181100"/>
              <a:ext cx="6050280" cy="228600"/>
            </a:xfrm>
            <a:custGeom>
              <a:avLst/>
              <a:gdLst/>
              <a:ahLst/>
              <a:cxnLst/>
              <a:rect l="l" t="t" r="r" b="b"/>
              <a:pathLst>
                <a:path w="6050280" h="228600">
                  <a:moveTo>
                    <a:pt x="605028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6050280" y="0"/>
                  </a:lnTo>
                  <a:lnTo>
                    <a:pt x="6050280" y="22860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18" name="object 18"/>
            <p:cNvSpPr/>
            <p:nvPr/>
          </p:nvSpPr>
          <p:spPr>
            <a:xfrm>
              <a:off x="7486650" y="118110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19" name="object 19"/>
            <p:cNvSpPr/>
            <p:nvPr/>
          </p:nvSpPr>
          <p:spPr>
            <a:xfrm>
              <a:off x="1443990" y="118110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16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325091" y="613064"/>
            <a:ext cx="3086100" cy="77346"/>
          </a:xfrm>
          <a:prstGeom prst="rect">
            <a:avLst/>
          </a:prstGeom>
        </p:spPr>
        <p:txBody>
          <a:bodyPr vert="horz" wrap="square" lIns="0" tIns="6494" rIns="0" bIns="0" rtlCol="0">
            <a:spAutoFit/>
          </a:bodyPr>
          <a:lstStyle/>
          <a:p>
            <a:pPr algn="ctr">
              <a:spcBef>
                <a:spcPts val="51"/>
              </a:spcBef>
            </a:pPr>
            <a:r>
              <a:rPr sz="460" spc="-10" dirty="0">
                <a:latin typeface="Calibri"/>
                <a:cs typeface="Calibri"/>
              </a:rPr>
              <a:t>No</a:t>
            </a:r>
            <a:r>
              <a:rPr sz="460" spc="5" dirty="0">
                <a:latin typeface="Calibri"/>
                <a:cs typeface="Calibri"/>
              </a:rPr>
              <a:t> </a:t>
            </a:r>
            <a:r>
              <a:rPr sz="460" spc="13" dirty="0">
                <a:latin typeface="Calibri"/>
                <a:cs typeface="Calibri"/>
              </a:rPr>
              <a:t>Score</a:t>
            </a:r>
            <a:r>
              <a:rPr sz="460" spc="-3" dirty="0">
                <a:latin typeface="Calibri"/>
                <a:cs typeface="Calibri"/>
              </a:rPr>
              <a:t> Available</a:t>
            </a:r>
            <a:endParaRPr sz="460">
              <a:latin typeface="Calibri"/>
              <a:cs typeface="Calibri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683899"/>
              </p:ext>
            </p:extLst>
          </p:nvPr>
        </p:nvGraphicFramePr>
        <p:xfrm>
          <a:off x="2304537" y="1711125"/>
          <a:ext cx="4263078" cy="931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9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1742">
                <a:tc>
                  <a:txBody>
                    <a:bodyPr/>
                    <a:lstStyle/>
                    <a:p>
                      <a:pPr marL="109855" marR="83185" indent="-3429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400" spc="3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400" spc="5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400" spc="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g  </a:t>
                      </a:r>
                      <a:r>
                        <a:rPr sz="400" spc="55" dirty="0">
                          <a:latin typeface="Calibri"/>
                          <a:cs typeface="Calibri"/>
                        </a:rPr>
                        <a:t>Language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3701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E3E6ED"/>
                    </a:solidFill>
                  </a:tcPr>
                </a:tc>
                <a:tc>
                  <a:txBody>
                    <a:bodyPr/>
                    <a:lstStyle/>
                    <a:p>
                      <a:pPr marL="193675" marR="102235" indent="-9525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400" spc="3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400" spc="5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400" spc="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g  </a:t>
                      </a:r>
                      <a:r>
                        <a:rPr sz="400" spc="40" dirty="0">
                          <a:latin typeface="Calibri"/>
                          <a:cs typeface="Calibri"/>
                        </a:rPr>
                        <a:t>English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3701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CACFDE"/>
                    </a:solidFill>
                  </a:tcPr>
                </a:tc>
                <a:tc>
                  <a:txBody>
                    <a:bodyPr/>
                    <a:lstStyle/>
                    <a:p>
                      <a:pPr marL="239395" marR="197485" indent="-4572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400" spc="1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400" spc="-2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400" spc="5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g  </a:t>
                      </a:r>
                      <a:r>
                        <a:rPr sz="400" spc="40" dirty="0">
                          <a:latin typeface="Calibri"/>
                          <a:cs typeface="Calibri"/>
                        </a:rPr>
                        <a:t>English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3701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B4BCD2"/>
                    </a:solidFill>
                  </a:tcPr>
                </a:tc>
                <a:tc>
                  <a:txBody>
                    <a:bodyPr/>
                    <a:lstStyle/>
                    <a:p>
                      <a:pPr marL="296545" marR="212725" indent="-8763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400" spc="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400" spc="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400" spc="-2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400" spc="5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pi</a:t>
                      </a:r>
                      <a:r>
                        <a:rPr sz="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g  </a:t>
                      </a:r>
                      <a:r>
                        <a:rPr sz="400" spc="40" dirty="0">
                          <a:latin typeface="Calibri"/>
                          <a:cs typeface="Calibri"/>
                        </a:rPr>
                        <a:t>English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3701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9FACC8"/>
                    </a:solidFill>
                  </a:tcPr>
                </a:tc>
                <a:tc>
                  <a:txBody>
                    <a:bodyPr/>
                    <a:lstStyle/>
                    <a:p>
                      <a:pPr marL="445134" marR="44894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400" spc="2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4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400" spc="-2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400" spc="4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g  </a:t>
                      </a:r>
                      <a:r>
                        <a:rPr sz="400" spc="40" dirty="0">
                          <a:latin typeface="Calibri"/>
                          <a:cs typeface="Calibri"/>
                        </a:rPr>
                        <a:t>English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3701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8C9CBE"/>
                    </a:solidFill>
                  </a:tcPr>
                </a:tc>
                <a:tc>
                  <a:txBody>
                    <a:bodyPr/>
                    <a:lstStyle/>
                    <a:p>
                      <a:pPr marL="254635" marR="174625" indent="-8001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400" spc="-3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400" spc="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400" spc="8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400" spc="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4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400" dirty="0">
                          <a:latin typeface="Calibri"/>
                          <a:cs typeface="Calibri"/>
                        </a:rPr>
                        <a:t>g  </a:t>
                      </a:r>
                      <a:r>
                        <a:rPr sz="400" spc="40" dirty="0">
                          <a:latin typeface="Calibri"/>
                          <a:cs typeface="Calibri"/>
                        </a:rPr>
                        <a:t>English</a:t>
                      </a:r>
                      <a:endParaRPr sz="400" dirty="0">
                        <a:latin typeface="Calibri"/>
                        <a:cs typeface="Calibri"/>
                      </a:endParaRPr>
                    </a:p>
                  </a:txBody>
                  <a:tcPr marL="0" marR="0" marT="3701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798D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object 22"/>
          <p:cNvSpPr/>
          <p:nvPr/>
        </p:nvSpPr>
        <p:spPr>
          <a:xfrm>
            <a:off x="3658249" y="1492394"/>
            <a:ext cx="3897" cy="58449"/>
          </a:xfrm>
          <a:custGeom>
            <a:avLst/>
            <a:gdLst/>
            <a:ahLst/>
            <a:cxnLst/>
            <a:rect l="l" t="t" r="r" b="b"/>
            <a:pathLst>
              <a:path w="7619" h="114300">
                <a:moveTo>
                  <a:pt x="0" y="114300"/>
                </a:moveTo>
                <a:lnTo>
                  <a:pt x="0" y="0"/>
                </a:lnTo>
              </a:path>
              <a:path w="7619" h="114300">
                <a:moveTo>
                  <a:pt x="7619" y="114300"/>
                </a:moveTo>
                <a:lnTo>
                  <a:pt x="7619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23" name="object 23"/>
          <p:cNvSpPr/>
          <p:nvPr/>
        </p:nvSpPr>
        <p:spPr>
          <a:xfrm>
            <a:off x="3323143" y="1492394"/>
            <a:ext cx="0" cy="58449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24" name="object 24"/>
          <p:cNvSpPr txBox="1"/>
          <p:nvPr/>
        </p:nvSpPr>
        <p:spPr>
          <a:xfrm>
            <a:off x="3412115" y="1482003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0%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(0)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016736" y="1492394"/>
            <a:ext cx="3897" cy="58449"/>
          </a:xfrm>
          <a:custGeom>
            <a:avLst/>
            <a:gdLst/>
            <a:ahLst/>
            <a:cxnLst/>
            <a:rect l="l" t="t" r="r" b="b"/>
            <a:pathLst>
              <a:path w="7619" h="114300">
                <a:moveTo>
                  <a:pt x="0" y="114300"/>
                </a:moveTo>
                <a:lnTo>
                  <a:pt x="0" y="0"/>
                </a:lnTo>
              </a:path>
              <a:path w="7619" h="114300">
                <a:moveTo>
                  <a:pt x="7619" y="114300"/>
                </a:moveTo>
                <a:lnTo>
                  <a:pt x="7619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26" name="object 26"/>
          <p:cNvSpPr txBox="1"/>
          <p:nvPr/>
        </p:nvSpPr>
        <p:spPr>
          <a:xfrm>
            <a:off x="3760859" y="1482003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4%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(5)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421981" y="1492394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28" name="object 28"/>
          <p:cNvSpPr txBox="1"/>
          <p:nvPr/>
        </p:nvSpPr>
        <p:spPr>
          <a:xfrm>
            <a:off x="4117398" y="1482003"/>
            <a:ext cx="207818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20" dirty="0">
                <a:latin typeface="Calibri"/>
                <a:cs typeface="Calibri"/>
              </a:rPr>
              <a:t>37%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10" dirty="0">
                <a:latin typeface="Calibri"/>
                <a:cs typeface="Calibri"/>
              </a:rPr>
              <a:t>(47)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889571" y="1492394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30" name="object 30"/>
          <p:cNvSpPr txBox="1"/>
          <p:nvPr/>
        </p:nvSpPr>
        <p:spPr>
          <a:xfrm>
            <a:off x="4555764" y="1482003"/>
            <a:ext cx="203922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1" dirty="0">
                <a:latin typeface="Calibri"/>
                <a:cs typeface="Calibri"/>
              </a:rPr>
              <a:t>26%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-5" dirty="0">
                <a:latin typeface="Calibri"/>
                <a:cs typeface="Calibri"/>
              </a:rPr>
              <a:t>(33)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528613" y="1492394"/>
            <a:ext cx="3897" cy="58449"/>
          </a:xfrm>
          <a:custGeom>
            <a:avLst/>
            <a:gdLst/>
            <a:ahLst/>
            <a:cxnLst/>
            <a:rect l="l" t="t" r="r" b="b"/>
            <a:pathLst>
              <a:path w="7620" h="114300">
                <a:moveTo>
                  <a:pt x="0" y="114300"/>
                </a:moveTo>
                <a:lnTo>
                  <a:pt x="0" y="0"/>
                </a:lnTo>
              </a:path>
              <a:path w="7620" h="114300">
                <a:moveTo>
                  <a:pt x="7620" y="114300"/>
                </a:moveTo>
                <a:lnTo>
                  <a:pt x="762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32" name="object 32"/>
          <p:cNvSpPr txBox="1"/>
          <p:nvPr/>
        </p:nvSpPr>
        <p:spPr>
          <a:xfrm>
            <a:off x="5107131" y="1482003"/>
            <a:ext cx="207818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1" dirty="0">
                <a:latin typeface="Calibri"/>
                <a:cs typeface="Calibri"/>
              </a:rPr>
              <a:t>28%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3" dirty="0">
                <a:latin typeface="Calibri"/>
                <a:cs typeface="Calibri"/>
              </a:rPr>
              <a:t>(35)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949445" y="1492394"/>
            <a:ext cx="0" cy="58449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76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716"/>
          </a:p>
        </p:txBody>
      </p:sp>
      <p:sp>
        <p:nvSpPr>
          <p:cNvPr id="34" name="object 34"/>
          <p:cNvSpPr txBox="1"/>
          <p:nvPr/>
        </p:nvSpPr>
        <p:spPr>
          <a:xfrm>
            <a:off x="5662395" y="1482003"/>
            <a:ext cx="157163" cy="67644"/>
          </a:xfrm>
          <a:prstGeom prst="rect">
            <a:avLst/>
          </a:prstGeom>
        </p:spPr>
        <p:txBody>
          <a:bodyPr vert="horz" wrap="square" lIns="0" tIns="8443" rIns="0" bIns="0" rtlCol="0">
            <a:spAutoFit/>
          </a:bodyPr>
          <a:lstStyle/>
          <a:p>
            <a:pPr marL="6495">
              <a:spcBef>
                <a:spcPts val="66"/>
              </a:spcBef>
            </a:pPr>
            <a:r>
              <a:rPr sz="384" spc="36" dirty="0">
                <a:latin typeface="Calibri"/>
                <a:cs typeface="Calibri"/>
              </a:rPr>
              <a:t>5%</a:t>
            </a:r>
            <a:r>
              <a:rPr sz="384" spc="13" dirty="0">
                <a:latin typeface="Calibri"/>
                <a:cs typeface="Calibri"/>
              </a:rPr>
              <a:t> </a:t>
            </a:r>
            <a:r>
              <a:rPr sz="384" spc="8" dirty="0">
                <a:latin typeface="Calibri"/>
                <a:cs typeface="Calibri"/>
              </a:rPr>
              <a:t>(7)</a:t>
            </a:r>
            <a:endParaRPr sz="384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14625" y="1337830"/>
            <a:ext cx="254253" cy="134798"/>
          </a:xfrm>
          <a:prstGeom prst="rect">
            <a:avLst/>
          </a:prstGeom>
        </p:spPr>
        <p:txBody>
          <a:bodyPr vert="horz" wrap="square" lIns="0" tIns="6494" rIns="0" bIns="0" rtlCol="0">
            <a:spAutoFit/>
          </a:bodyPr>
          <a:lstStyle/>
          <a:p>
            <a:pPr marL="6495">
              <a:lnSpc>
                <a:spcPts val="537"/>
              </a:lnSpc>
              <a:spcBef>
                <a:spcPts val="51"/>
              </a:spcBef>
            </a:pPr>
            <a:r>
              <a:rPr sz="460" b="1" spc="31" dirty="0">
                <a:latin typeface="Calibri"/>
                <a:cs typeface="Calibri"/>
              </a:rPr>
              <a:t>F</a:t>
            </a:r>
            <a:r>
              <a:rPr sz="460" b="1" spc="15" dirty="0">
                <a:latin typeface="Calibri"/>
                <a:cs typeface="Calibri"/>
              </a:rPr>
              <a:t>a</a:t>
            </a:r>
            <a:r>
              <a:rPr sz="460" b="1" spc="8" dirty="0">
                <a:latin typeface="Calibri"/>
                <a:cs typeface="Calibri"/>
              </a:rPr>
              <a:t>l</a:t>
            </a:r>
            <a:r>
              <a:rPr sz="460" b="1" spc="18" dirty="0">
                <a:latin typeface="Calibri"/>
                <a:cs typeface="Calibri"/>
              </a:rPr>
              <a:t>l</a:t>
            </a:r>
            <a:r>
              <a:rPr sz="460" b="1" spc="-23" dirty="0">
                <a:latin typeface="Calibri"/>
                <a:cs typeface="Calibri"/>
              </a:rPr>
              <a:t> </a:t>
            </a:r>
            <a:r>
              <a:rPr sz="460" b="1" spc="41" dirty="0">
                <a:latin typeface="Calibri"/>
                <a:cs typeface="Calibri"/>
              </a:rPr>
              <a:t>202</a:t>
            </a:r>
            <a:r>
              <a:rPr sz="460" b="1" spc="8" dirty="0">
                <a:latin typeface="Calibri"/>
                <a:cs typeface="Calibri"/>
              </a:rPr>
              <a:t>1</a:t>
            </a:r>
            <a:endParaRPr sz="460">
              <a:latin typeface="Calibri"/>
              <a:cs typeface="Calibri"/>
            </a:endParaRPr>
          </a:p>
          <a:p>
            <a:pPr marL="6495">
              <a:lnSpc>
                <a:spcPts val="537"/>
              </a:lnSpc>
            </a:pPr>
            <a:r>
              <a:rPr sz="460" dirty="0">
                <a:latin typeface="Calibri"/>
                <a:cs typeface="Calibri"/>
              </a:rPr>
              <a:t>(n=127)</a:t>
            </a:r>
            <a:endParaRPr sz="46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321195" y="1348220"/>
            <a:ext cx="339003" cy="116898"/>
            <a:chOff x="1440180" y="2636520"/>
            <a:chExt cx="662940" cy="228600"/>
          </a:xfrm>
        </p:grpSpPr>
        <p:sp>
          <p:nvSpPr>
            <p:cNvPr id="37" name="object 37"/>
            <p:cNvSpPr/>
            <p:nvPr/>
          </p:nvSpPr>
          <p:spPr>
            <a:xfrm>
              <a:off x="1440180" y="2636520"/>
              <a:ext cx="662940" cy="228600"/>
            </a:xfrm>
            <a:custGeom>
              <a:avLst/>
              <a:gdLst/>
              <a:ahLst/>
              <a:cxnLst/>
              <a:rect l="l" t="t" r="r" b="b"/>
              <a:pathLst>
                <a:path w="662939" h="228600">
                  <a:moveTo>
                    <a:pt x="66294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662940" y="0"/>
                  </a:lnTo>
                  <a:lnTo>
                    <a:pt x="662940" y="228600"/>
                  </a:lnTo>
                  <a:close/>
                </a:path>
              </a:pathLst>
            </a:custGeom>
            <a:solidFill>
              <a:srgbClr val="E3E6ED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38" name="object 38"/>
            <p:cNvSpPr/>
            <p:nvPr/>
          </p:nvSpPr>
          <p:spPr>
            <a:xfrm>
              <a:off x="1443990" y="263652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16"/>
            </a:p>
          </p:txBody>
        </p:sp>
      </p:grp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3656301" y="1344324"/>
          <a:ext cx="1870362" cy="1168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0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68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CACF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B4B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9FAC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9FAC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EFEFE"/>
                      </a:solidFill>
                      <a:prstDash val="solid"/>
                    </a:lnL>
                    <a:lnR w="19050">
                      <a:solidFill>
                        <a:srgbClr val="FEFEFE"/>
                      </a:solidFill>
                      <a:prstDash val="solid"/>
                    </a:lnR>
                    <a:solidFill>
                      <a:srgbClr val="8C9C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0" name="object 40"/>
          <p:cNvGrpSpPr/>
          <p:nvPr/>
        </p:nvGrpSpPr>
        <p:grpSpPr>
          <a:xfrm>
            <a:off x="5530561" y="1348220"/>
            <a:ext cx="420832" cy="116898"/>
            <a:chOff x="5760720" y="2636520"/>
            <a:chExt cx="822960" cy="228600"/>
          </a:xfrm>
        </p:grpSpPr>
        <p:sp>
          <p:nvSpPr>
            <p:cNvPr id="41" name="object 41"/>
            <p:cNvSpPr/>
            <p:nvPr/>
          </p:nvSpPr>
          <p:spPr>
            <a:xfrm>
              <a:off x="5760720" y="2636520"/>
              <a:ext cx="822960" cy="228600"/>
            </a:xfrm>
            <a:custGeom>
              <a:avLst/>
              <a:gdLst/>
              <a:ahLst/>
              <a:cxnLst/>
              <a:rect l="l" t="t" r="r" b="b"/>
              <a:pathLst>
                <a:path w="822959" h="228600">
                  <a:moveTo>
                    <a:pt x="82296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822960" y="0"/>
                  </a:lnTo>
                  <a:lnTo>
                    <a:pt x="822960" y="228600"/>
                  </a:lnTo>
                  <a:close/>
                </a:path>
              </a:pathLst>
            </a:custGeom>
            <a:solidFill>
              <a:srgbClr val="798DB5"/>
            </a:solidFill>
          </p:spPr>
          <p:txBody>
            <a:bodyPr wrap="square" lIns="0" tIns="0" rIns="0" bIns="0" rtlCol="0"/>
            <a:lstStyle/>
            <a:p>
              <a:endParaRPr sz="716"/>
            </a:p>
          </p:txBody>
        </p:sp>
        <p:sp>
          <p:nvSpPr>
            <p:cNvPr id="42" name="object 42"/>
            <p:cNvSpPr/>
            <p:nvPr/>
          </p:nvSpPr>
          <p:spPr>
            <a:xfrm>
              <a:off x="6579869" y="263652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16"/>
            </a:p>
          </p:txBody>
        </p:sp>
      </p:grp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xfrm>
            <a:off x="9491035" y="2458834"/>
            <a:ext cx="280585" cy="12824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 marL="6495">
              <a:lnSpc>
                <a:spcPts val="532"/>
              </a:lnSpc>
            </a:pPr>
            <a:r>
              <a:rPr spc="23" dirty="0"/>
              <a:t>P</a:t>
            </a:r>
            <a:r>
              <a:rPr spc="10" dirty="0"/>
              <a:t>a</a:t>
            </a:r>
            <a:r>
              <a:rPr spc="46" dirty="0"/>
              <a:t>g</a:t>
            </a:r>
            <a:r>
              <a:rPr dirty="0"/>
              <a:t>e</a:t>
            </a:r>
            <a:r>
              <a:rPr spc="13" dirty="0"/>
              <a:t> </a:t>
            </a:r>
            <a:fld id="{81D60167-4931-47E6-BA6A-407CBD079E47}" type="slidenum">
              <a:rPr b="1" spc="13" dirty="0"/>
              <a:pPr marL="6495">
                <a:lnSpc>
                  <a:spcPts val="532"/>
                </a:lnSpc>
              </a:pPr>
              <a:t>9</a:t>
            </a:fld>
            <a:r>
              <a:rPr b="1" spc="-33" dirty="0"/>
              <a:t> </a:t>
            </a:r>
            <a:r>
              <a:rPr spc="15" dirty="0"/>
              <a:t>o</a:t>
            </a:r>
            <a:r>
              <a:rPr spc="-5" dirty="0"/>
              <a:t>f</a:t>
            </a:r>
            <a:r>
              <a:rPr spc="20" dirty="0"/>
              <a:t> </a:t>
            </a:r>
            <a:r>
              <a:rPr b="1" spc="13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90445555"/>
      </p:ext>
    </p:extLst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1554</Words>
  <Application>Microsoft Office PowerPoint</Application>
  <PresentationFormat>On-screen Show (16:9)</PresentationFormat>
  <Paragraphs>250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Arial</vt:lpstr>
      <vt:lpstr>Times New Roman</vt:lpstr>
      <vt:lpstr>Nunito</vt:lpstr>
      <vt:lpstr>Maven Pro</vt:lpstr>
      <vt:lpstr>Momentum</vt:lpstr>
      <vt:lpstr>WCCUSD Early Learning Program 2021-22 DRDP</vt:lpstr>
      <vt:lpstr>Desired Results Development Developmental Profile (DRDP) Fall Report    Early Learning Program, PRESCHOOL 2021-22</vt:lpstr>
      <vt:lpstr>Desired Results Development Developmental Profile (DRDP) Fall Report    Early Learning Program, PRESCHOOL 2021-22</vt:lpstr>
      <vt:lpstr>Desired Results Development Developmental Profile (DRDP) Fall Report    Early Learning Program, PRESCHOOL 2021-22</vt:lpstr>
      <vt:lpstr>Desired Results Development Developmental Profile (DRDP) Fall Report    Early Learning Program, PRESCHOOL 2021-22</vt:lpstr>
      <vt:lpstr>Desired Results Development Developmental Profile (DRDP) Fall Report    Early Learning Program, PRESCHOOL 2021-22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WCCUSD Early Learning Program 2021-22 DRDP</dc:title>
  <dc:creator>Aguirre, Jeny</dc:creator>
  <cp:lastModifiedBy>Aguirre, Jeny</cp:lastModifiedBy>
  <cp:revision>4</cp:revision>
  <dcterms:modified xsi:type="dcterms:W3CDTF">2022-03-02T22:23:20Z</dcterms:modified>
</cp:coreProperties>
</file>